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16" r:id="rId2"/>
    <p:sldId id="311" r:id="rId3"/>
    <p:sldId id="312" r:id="rId4"/>
    <p:sldId id="259" r:id="rId5"/>
    <p:sldId id="260" r:id="rId6"/>
    <p:sldId id="261" r:id="rId7"/>
    <p:sldId id="313" r:id="rId8"/>
    <p:sldId id="314" r:id="rId9"/>
    <p:sldId id="317" r:id="rId10"/>
    <p:sldId id="328" r:id="rId11"/>
    <p:sldId id="263" r:id="rId12"/>
    <p:sldId id="297" r:id="rId13"/>
    <p:sldId id="293" r:id="rId14"/>
    <p:sldId id="329" r:id="rId15"/>
    <p:sldId id="295" r:id="rId16"/>
    <p:sldId id="296" r:id="rId17"/>
    <p:sldId id="302" r:id="rId18"/>
    <p:sldId id="299" r:id="rId19"/>
    <p:sldId id="304" r:id="rId20"/>
    <p:sldId id="294" r:id="rId21"/>
    <p:sldId id="345" r:id="rId22"/>
    <p:sldId id="346" r:id="rId23"/>
    <p:sldId id="349" r:id="rId24"/>
    <p:sldId id="350" r:id="rId25"/>
    <p:sldId id="344" r:id="rId26"/>
    <p:sldId id="351" r:id="rId27"/>
    <p:sldId id="348" r:id="rId28"/>
    <p:sldId id="343" r:id="rId29"/>
    <p:sldId id="309" r:id="rId30"/>
    <p:sldId id="340" r:id="rId31"/>
    <p:sldId id="341" r:id="rId32"/>
    <p:sldId id="342" r:id="rId33"/>
    <p:sldId id="319" r:id="rId34"/>
    <p:sldId id="28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115"/>
    <p:restoredTop sz="96327"/>
  </p:normalViewPr>
  <p:slideViewPr>
    <p:cSldViewPr snapToGrid="0">
      <p:cViewPr varScale="1">
        <p:scale>
          <a:sx n="98" d="100"/>
          <a:sy n="98" d="100"/>
        </p:scale>
        <p:origin x="192"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5E50D-BC05-F449-078C-BA94D15918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0F50D84-7F3C-18C9-B532-9AD53E9EDB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02646D4-CBFB-0281-501B-E3C5F1B1FB0D}"/>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5" name="Footer Placeholder 4">
            <a:extLst>
              <a:ext uri="{FF2B5EF4-FFF2-40B4-BE49-F238E27FC236}">
                <a16:creationId xmlns:a16="http://schemas.microsoft.com/office/drawing/2014/main" id="{F8F8D05F-D3C1-628C-E22B-2D52AEB23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10F0B-F932-5CFD-C5AF-910F10CC0296}"/>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289611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992CA-F2C2-6193-BCA6-329F4779CF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517395-5DF1-9CF1-EEF3-24770690BD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F7ADC-8CB7-8737-A3F8-C21B1AB4EE0F}"/>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5" name="Footer Placeholder 4">
            <a:extLst>
              <a:ext uri="{FF2B5EF4-FFF2-40B4-BE49-F238E27FC236}">
                <a16:creationId xmlns:a16="http://schemas.microsoft.com/office/drawing/2014/main" id="{2FD47E90-288F-33D0-D652-E45ACF7F9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1808DA-1B66-C706-F0C4-E10D01F84C20}"/>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231081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9F9C6E-FEAD-3695-B12E-08A15A3AD54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22FFD6-807B-2114-0EEA-CE0E78CEC2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63E73D-F485-344F-8E3C-BDADC9FE4110}"/>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5" name="Footer Placeholder 4">
            <a:extLst>
              <a:ext uri="{FF2B5EF4-FFF2-40B4-BE49-F238E27FC236}">
                <a16:creationId xmlns:a16="http://schemas.microsoft.com/office/drawing/2014/main" id="{9D5647C8-0623-DAA2-46B1-C653953B2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B44AB1-3101-DE2A-6CE8-034B831A593A}"/>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330441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39AE8-7524-BFD5-D316-F8AD33FF43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AAA979-5EDE-53D5-0E4D-953CA00EAD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AA1779-A7DE-616D-2FC4-71BF7C05E1D2}"/>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5" name="Footer Placeholder 4">
            <a:extLst>
              <a:ext uri="{FF2B5EF4-FFF2-40B4-BE49-F238E27FC236}">
                <a16:creationId xmlns:a16="http://schemas.microsoft.com/office/drawing/2014/main" id="{5C69C44A-1AF1-6501-B03F-A9CC62480D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35EAF-61F4-E17C-6F62-B3545CC1699F}"/>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28541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59947-AAD8-D9CB-E302-948F20AD70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18C740-345A-8EEF-DF64-AA1B6F0DA9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038161-7F52-19E7-3233-7B72FC439F28}"/>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5" name="Footer Placeholder 4">
            <a:extLst>
              <a:ext uri="{FF2B5EF4-FFF2-40B4-BE49-F238E27FC236}">
                <a16:creationId xmlns:a16="http://schemas.microsoft.com/office/drawing/2014/main" id="{8D30D7AE-2515-0401-AA00-EC9CBC830D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D36593-C858-0672-697D-EB571FCBD090}"/>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88134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044AE-573D-DE4A-8EC8-F3082F47EF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7829DE-0F06-0778-29A9-1C99A181D6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A02C00-E639-C0BE-AC35-A19FCB434E0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20D5B4-DBC8-8E4B-F704-67C7813267CA}"/>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6" name="Footer Placeholder 5">
            <a:extLst>
              <a:ext uri="{FF2B5EF4-FFF2-40B4-BE49-F238E27FC236}">
                <a16:creationId xmlns:a16="http://schemas.microsoft.com/office/drawing/2014/main" id="{5C0535F4-F5E2-3662-EEC3-B4130A301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740057-57C2-05C1-6F9A-41432AD52139}"/>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223077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8C092-F506-7FE4-24CD-F6405733315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88B0676-6A12-ED5B-8113-3F2FFB09E4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550653-0271-D2EF-DD7B-107F2685CE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65A821-C6B4-0D67-1567-057654349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D3AA3D-D7F9-594C-F503-16E17D38CA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FF90DE-2BAD-DEA8-592F-6E2017F14A7F}"/>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8" name="Footer Placeholder 7">
            <a:extLst>
              <a:ext uri="{FF2B5EF4-FFF2-40B4-BE49-F238E27FC236}">
                <a16:creationId xmlns:a16="http://schemas.microsoft.com/office/drawing/2014/main" id="{E8260277-290F-44AB-BDF9-E6ED402095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A31CEA-FFC4-1B45-772F-953983A32C5E}"/>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362931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566D6-5EF6-2580-E9BB-3DB7ECAEE8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A0F1DD-46D1-CD04-B022-CD459EBCA76A}"/>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4" name="Footer Placeholder 3">
            <a:extLst>
              <a:ext uri="{FF2B5EF4-FFF2-40B4-BE49-F238E27FC236}">
                <a16:creationId xmlns:a16="http://schemas.microsoft.com/office/drawing/2014/main" id="{BBB4FA8A-D405-4196-B287-392F2CCFE9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A3CC22-88BC-8331-CABA-28556C1A2D1F}"/>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2001096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814D4-6DBD-9B0E-E86E-A3D6C34523C1}"/>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3" name="Footer Placeholder 2">
            <a:extLst>
              <a:ext uri="{FF2B5EF4-FFF2-40B4-BE49-F238E27FC236}">
                <a16:creationId xmlns:a16="http://schemas.microsoft.com/office/drawing/2014/main" id="{02C0AE2F-40F4-C2C6-6594-B0695EFBF31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43FC63-1B62-0515-0989-2BB7FD2D942A}"/>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2987355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DD58-A4EA-3219-22FC-34D13E69EC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D2D750-D59C-B7AE-C310-9503A11DFC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A24EAE-2F74-D34E-07E1-34CC62EE5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61857-CD0E-8005-05EC-A694A4924B14}"/>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6" name="Footer Placeholder 5">
            <a:extLst>
              <a:ext uri="{FF2B5EF4-FFF2-40B4-BE49-F238E27FC236}">
                <a16:creationId xmlns:a16="http://schemas.microsoft.com/office/drawing/2014/main" id="{943D0052-1E6F-117B-27D8-79F818A2C0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140652-F2AA-0D41-B147-75BDBC5F5F16}"/>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136478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27EC2-C3FA-A790-EE1F-386174C5AD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202160-95AC-2033-9D2E-466E901591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8889C9-2600-487A-15DE-4BED901FF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DDA198-016A-89DB-6EE6-8F790D3611E7}"/>
              </a:ext>
            </a:extLst>
          </p:cNvPr>
          <p:cNvSpPr>
            <a:spLocks noGrp="1"/>
          </p:cNvSpPr>
          <p:nvPr>
            <p:ph type="dt" sz="half" idx="10"/>
          </p:nvPr>
        </p:nvSpPr>
        <p:spPr/>
        <p:txBody>
          <a:bodyPr/>
          <a:lstStyle/>
          <a:p>
            <a:fld id="{CE4DEC35-9D9A-BA46-92F3-C2D6371F7C6B}" type="datetimeFigureOut">
              <a:rPr lang="en-US" smtClean="0"/>
              <a:t>6/16/23</a:t>
            </a:fld>
            <a:endParaRPr lang="en-US"/>
          </a:p>
        </p:txBody>
      </p:sp>
      <p:sp>
        <p:nvSpPr>
          <p:cNvPr id="6" name="Footer Placeholder 5">
            <a:extLst>
              <a:ext uri="{FF2B5EF4-FFF2-40B4-BE49-F238E27FC236}">
                <a16:creationId xmlns:a16="http://schemas.microsoft.com/office/drawing/2014/main" id="{9A201706-8DBA-9665-0D93-19419DF92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808AA-8289-ED46-5896-B4E6FEB25430}"/>
              </a:ext>
            </a:extLst>
          </p:cNvPr>
          <p:cNvSpPr>
            <a:spLocks noGrp="1"/>
          </p:cNvSpPr>
          <p:nvPr>
            <p:ph type="sldNum" sz="quarter" idx="12"/>
          </p:nvPr>
        </p:nvSpPr>
        <p:spPr/>
        <p:txBody>
          <a:bodyPr/>
          <a:lstStyle/>
          <a:p>
            <a:fld id="{324CCCC4-6D14-ED47-8C82-C075CC67E9C7}" type="slidenum">
              <a:rPr lang="en-US" smtClean="0"/>
              <a:t>‹#›</a:t>
            </a:fld>
            <a:endParaRPr lang="en-US"/>
          </a:p>
        </p:txBody>
      </p:sp>
    </p:spTree>
    <p:extLst>
      <p:ext uri="{BB962C8B-B14F-4D97-AF65-F5344CB8AC3E}">
        <p14:creationId xmlns:p14="http://schemas.microsoft.com/office/powerpoint/2010/main" val="4045357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EBD5B9-3651-A5ED-5F2C-DF2B314DDE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339D63-EC55-509D-0B6E-D2B82CD80B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2E4D6-5D27-41DC-F657-C1865ED76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DEC35-9D9A-BA46-92F3-C2D6371F7C6B}" type="datetimeFigureOut">
              <a:rPr lang="en-US" smtClean="0"/>
              <a:t>6/16/23</a:t>
            </a:fld>
            <a:endParaRPr lang="en-US"/>
          </a:p>
        </p:txBody>
      </p:sp>
      <p:sp>
        <p:nvSpPr>
          <p:cNvPr id="5" name="Footer Placeholder 4">
            <a:extLst>
              <a:ext uri="{FF2B5EF4-FFF2-40B4-BE49-F238E27FC236}">
                <a16:creationId xmlns:a16="http://schemas.microsoft.com/office/drawing/2014/main" id="{C98DBA11-3FF6-3686-3A80-9FB4E93DDE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74C46F-60E4-BDC5-2999-F4FA10C90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4CCCC4-6D14-ED47-8C82-C075CC67E9C7}" type="slidenum">
              <a:rPr lang="en-US" smtClean="0"/>
              <a:t>‹#›</a:t>
            </a:fld>
            <a:endParaRPr lang="en-US"/>
          </a:p>
        </p:txBody>
      </p:sp>
    </p:spTree>
    <p:extLst>
      <p:ext uri="{BB962C8B-B14F-4D97-AF65-F5344CB8AC3E}">
        <p14:creationId xmlns:p14="http://schemas.microsoft.com/office/powerpoint/2010/main" val="5715314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gssa@aageorgia.org" TargetMode="External"/><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mailto:gssa@aageorgia.or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479136" y="3113193"/>
            <a:ext cx="11499915" cy="2722759"/>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5D6FAA-5AA0-6337-9895-C2E53DC048A3}"/>
              </a:ext>
            </a:extLst>
          </p:cNvPr>
          <p:cNvSpPr txBox="1"/>
          <p:nvPr/>
        </p:nvSpPr>
        <p:spPr>
          <a:xfrm>
            <a:off x="1058636" y="317771"/>
            <a:ext cx="10074728" cy="1446550"/>
          </a:xfrm>
          <a:prstGeom prst="rect">
            <a:avLst/>
          </a:prstGeom>
          <a:noFill/>
        </p:spPr>
        <p:txBody>
          <a:bodyPr wrap="square" rtlCol="0">
            <a:spAutoFit/>
          </a:bodyPr>
          <a:lstStyle/>
          <a:p>
            <a:pPr algn="ctr"/>
            <a:r>
              <a:rPr lang="en-US" sz="4400" dirty="0">
                <a:solidFill>
                  <a:srgbClr val="99BEC1"/>
                </a:solidFill>
                <a:latin typeface="Big Caslon Medium" panose="02000603090000020003" pitchFamily="2" charset="-79"/>
                <a:cs typeface="Big Caslon Medium" panose="02000603090000020003" pitchFamily="2" charset="-79"/>
              </a:rPr>
              <a:t>Three Part GSR Orientation</a:t>
            </a:r>
          </a:p>
          <a:p>
            <a:pPr algn="ctr"/>
            <a:r>
              <a:rPr lang="en-US" sz="4400" dirty="0">
                <a:solidFill>
                  <a:srgbClr val="99BEC1"/>
                </a:solidFill>
                <a:latin typeface="Big Caslon Medium" panose="02000603090000020003" pitchFamily="2" charset="-79"/>
                <a:cs typeface="Big Caslon Medium" panose="02000603090000020003" pitchFamily="2" charset="-79"/>
              </a:rPr>
              <a:t>A year long program for new GSRs</a:t>
            </a:r>
          </a:p>
        </p:txBody>
      </p:sp>
      <p:pic>
        <p:nvPicPr>
          <p:cNvPr id="4098" name="Picture 2" descr="falltree-belmontplateau-1">
            <a:extLst>
              <a:ext uri="{FF2B5EF4-FFF2-40B4-BE49-F238E27FC236}">
                <a16:creationId xmlns:a16="http://schemas.microsoft.com/office/drawing/2014/main" id="{7003ECE4-8CC2-C16B-3A62-136C8809B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68" y="1909823"/>
            <a:ext cx="11840902" cy="43211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8ECE9B-235C-10BD-7B27-47F53B437CB4}"/>
              </a:ext>
            </a:extLst>
          </p:cNvPr>
          <p:cNvSpPr txBox="1"/>
          <p:nvPr/>
        </p:nvSpPr>
        <p:spPr>
          <a:xfrm>
            <a:off x="685800" y="2493215"/>
            <a:ext cx="5935682" cy="2308324"/>
          </a:xfrm>
          <a:prstGeom prst="rect">
            <a:avLst/>
          </a:prstGeom>
          <a:noFill/>
        </p:spPr>
        <p:txBody>
          <a:bodyPr wrap="square">
            <a:spAutoFit/>
          </a:bodyPr>
          <a:lstStyle/>
          <a:p>
            <a:pPr algn="ctr"/>
            <a:r>
              <a:rPr lang="en-US" sz="3600" dirty="0">
                <a:solidFill>
                  <a:schemeClr val="tx1">
                    <a:lumMod val="95000"/>
                    <a:lumOff val="5000"/>
                  </a:schemeClr>
                </a:solidFill>
                <a:latin typeface="Big Caslon Medium" panose="02000603090000020003" pitchFamily="2" charset="-79"/>
                <a:cs typeface="Big Caslon Medium" panose="02000603090000020003" pitchFamily="2" charset="-79"/>
              </a:rPr>
              <a:t>WELCOME TO THE SEPTEMBER </a:t>
            </a:r>
          </a:p>
          <a:p>
            <a:pPr algn="ctr"/>
            <a:r>
              <a:rPr lang="en-US" sz="3600" dirty="0">
                <a:solidFill>
                  <a:schemeClr val="tx1">
                    <a:lumMod val="95000"/>
                    <a:lumOff val="5000"/>
                  </a:schemeClr>
                </a:solidFill>
                <a:latin typeface="Big Caslon Medium" panose="02000603090000020003" pitchFamily="2" charset="-79"/>
                <a:cs typeface="Big Caslon Medium" panose="02000603090000020003" pitchFamily="2" charset="-79"/>
              </a:rPr>
              <a:t>GSR ORIENTATION </a:t>
            </a:r>
          </a:p>
          <a:p>
            <a:pPr algn="ctr"/>
            <a:r>
              <a:rPr lang="en-US" sz="3600" dirty="0">
                <a:solidFill>
                  <a:schemeClr val="tx1">
                    <a:lumMod val="95000"/>
                    <a:lumOff val="5000"/>
                  </a:schemeClr>
                </a:solidFill>
                <a:latin typeface="Big Caslon Medium" panose="02000603090000020003" pitchFamily="2" charset="-79"/>
                <a:cs typeface="Big Caslon Medium" panose="02000603090000020003" pitchFamily="2" charset="-79"/>
              </a:rPr>
              <a:t>PART 3</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25209061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Big Caslon Medium" panose="02000603090000020003" pitchFamily="2" charset="-79"/>
                <a:cs typeface="Big Caslon Medium" panose="02000603090000020003" pitchFamily="2" charset="-79"/>
              </a:rPr>
              <a:t>Concept I</a:t>
            </a:r>
          </a:p>
          <a:p>
            <a:r>
              <a:rPr lang="en-US" sz="2400" dirty="0">
                <a:solidFill>
                  <a:schemeClr val="bg2">
                    <a:lumMod val="50000"/>
                  </a:schemeClr>
                </a:solidFill>
                <a:latin typeface="Big Caslon Medium" panose="02000603090000020003" pitchFamily="2" charset="-79"/>
                <a:cs typeface="Big Caslon Medium" panose="02000603090000020003" pitchFamily="2" charset="-79"/>
              </a:rPr>
              <a:t>The final responsibility and the ultimate authority for A.A. World services should always reside in the collective conscience of our whole Fellowship.</a:t>
            </a:r>
          </a:p>
          <a:p>
            <a:endParaRPr lang="en-US" sz="2000" dirty="0">
              <a:solidFill>
                <a:schemeClr val="bg2">
                  <a:lumMod val="50000"/>
                </a:schemeClr>
              </a:solidFill>
              <a:latin typeface="Big Caslon Medium" panose="02000603090000020003" pitchFamily="2" charset="-79"/>
              <a:cs typeface="Big Caslon Medium" panose="02000603090000020003" pitchFamily="2" charset="-79"/>
            </a:endParaRPr>
          </a:p>
          <a:p>
            <a:pPr algn="ctr"/>
            <a:r>
              <a:rPr lang="en-US" sz="2800" dirty="0">
                <a:solidFill>
                  <a:schemeClr val="bg2">
                    <a:lumMod val="50000"/>
                  </a:schemeClr>
                </a:solidFill>
                <a:latin typeface="Big Caslon Medium" panose="02000603090000020003" pitchFamily="2" charset="-79"/>
                <a:cs typeface="Big Caslon Medium" panose="02000603090000020003" pitchFamily="2" charset="-79"/>
              </a:rPr>
              <a:t>Concept II</a:t>
            </a:r>
            <a:endParaRPr lang="en-US" dirty="0">
              <a:solidFill>
                <a:schemeClr val="bg2">
                  <a:lumMod val="50000"/>
                </a:schemeClr>
              </a:solidFill>
              <a:latin typeface="Big Caslon Medium" panose="02000603090000020003" pitchFamily="2" charset="-79"/>
              <a:cs typeface="Big Caslon Medium" panose="02000603090000020003" pitchFamily="2" charset="-79"/>
            </a:endParaRPr>
          </a:p>
          <a:p>
            <a:r>
              <a:rPr lang="en-US" sz="2400" dirty="0">
                <a:solidFill>
                  <a:schemeClr val="bg2">
                    <a:lumMod val="50000"/>
                  </a:schemeClr>
                </a:solidFill>
                <a:latin typeface="Big Caslon Medium" panose="02000603090000020003" pitchFamily="2" charset="-79"/>
                <a:cs typeface="Big Caslon Medium" panose="02000603090000020003" pitchFamily="2" charset="-79"/>
              </a:rPr>
              <a:t>When, in 1955, the A.A. groups confirmed the permanent charter for their General Service Conference, they thereby delegated to the Conference complete authority for the active maintenance of our world services and thereby made the Conference – excepting for any change in the Twelve Traditions or in Article 12 of the Conference Charter – the actual voice and the effective conscience for our whole Society.</a:t>
            </a:r>
          </a:p>
          <a:p>
            <a:endParaRPr lang="en-US" dirty="0"/>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D8C0B2-BAE9-7B36-087C-F89936ED47ED}"/>
              </a:ext>
            </a:extLst>
          </p:cNvPr>
          <p:cNvSpPr txBox="1"/>
          <p:nvPr/>
        </p:nvSpPr>
        <p:spPr>
          <a:xfrm>
            <a:off x="2526049" y="626987"/>
            <a:ext cx="6678593"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CONCEPTS I AND II</a:t>
            </a:r>
          </a:p>
        </p:txBody>
      </p:sp>
    </p:spTree>
    <p:extLst>
      <p:ext uri="{BB962C8B-B14F-4D97-AF65-F5344CB8AC3E}">
        <p14:creationId xmlns:p14="http://schemas.microsoft.com/office/powerpoint/2010/main" val="3201160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4000" dirty="0">
                <a:solidFill>
                  <a:schemeClr val="tx1"/>
                </a:solidFill>
                <a:latin typeface="Big Caslon Medium" panose="02000603090000020003" pitchFamily="2" charset="-79"/>
                <a:cs typeface="Big Caslon Medium" panose="02000603090000020003" pitchFamily="2" charset="-79"/>
              </a:rPr>
              <a:t>GSRs are responsible for electing the actual voice and effective conscience of our whole society.</a:t>
            </a:r>
          </a:p>
          <a:p>
            <a:pPr algn="ctr"/>
            <a:r>
              <a:rPr lang="en-US" sz="4000" dirty="0">
                <a:solidFill>
                  <a:schemeClr val="tx1"/>
                </a:solidFill>
                <a:latin typeface="Big Caslon Medium" panose="02000603090000020003" pitchFamily="2" charset="-79"/>
                <a:cs typeface="Big Caslon Medium" panose="02000603090000020003" pitchFamily="2" charset="-79"/>
              </a:rPr>
              <a:t>AND</a:t>
            </a:r>
          </a:p>
          <a:p>
            <a:pPr marL="285750" indent="-285750" algn="ctr">
              <a:buFont typeface="Arial" panose="020B0604020202020204" pitchFamily="34" charset="0"/>
              <a:buChar char="•"/>
            </a:pPr>
            <a:r>
              <a:rPr lang="en-US" sz="4000" dirty="0">
                <a:solidFill>
                  <a:schemeClr val="tx1"/>
                </a:solidFill>
                <a:latin typeface="Big Caslon Medium" panose="02000603090000020003" pitchFamily="2" charset="-79"/>
                <a:cs typeface="Big Caslon Medium" panose="02000603090000020003" pitchFamily="2" charset="-79"/>
              </a:rPr>
              <a:t>GSRs are the group conscience of our Georgia State Service Assembly (GSSA)</a:t>
            </a: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5" name="Picture 1" descr="page1image1656719936">
            <a:extLst>
              <a:ext uri="{FF2B5EF4-FFF2-40B4-BE49-F238E27FC236}">
                <a16:creationId xmlns:a16="http://schemas.microsoft.com/office/drawing/2014/main" id="{72C127B8-17B2-25F6-E7BE-044173D1E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22300" cy="6731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42DEB5-2085-8DC9-0F82-F572F44E5B75}"/>
              </a:ext>
            </a:extLst>
          </p:cNvPr>
          <p:cNvSpPr txBox="1"/>
          <p:nvPr/>
        </p:nvSpPr>
        <p:spPr>
          <a:xfrm>
            <a:off x="1973179" y="673100"/>
            <a:ext cx="8245642" cy="646331"/>
          </a:xfrm>
          <a:prstGeom prst="rect">
            <a:avLst/>
          </a:prstGeom>
          <a:noFill/>
        </p:spPr>
        <p:txBody>
          <a:bodyPr wrap="square" rtlCol="0">
            <a:spAutoFit/>
          </a:bodyPr>
          <a:lstStyle/>
          <a:p>
            <a:pPr algn="ctr"/>
            <a:r>
              <a:rPr lang="en-US" sz="3600" dirty="0">
                <a:solidFill>
                  <a:srgbClr val="99BEC1"/>
                </a:solidFill>
                <a:latin typeface="Big Caslon Medium" panose="02000603090000020003" pitchFamily="2" charset="-79"/>
                <a:cs typeface="Big Caslon Medium" panose="02000603090000020003" pitchFamily="2" charset="-79"/>
              </a:rPr>
              <a:t>Why is the GSR so important?</a:t>
            </a:r>
          </a:p>
        </p:txBody>
      </p:sp>
    </p:spTree>
    <p:extLst>
      <p:ext uri="{BB962C8B-B14F-4D97-AF65-F5344CB8AC3E}">
        <p14:creationId xmlns:p14="http://schemas.microsoft.com/office/powerpoint/2010/main" val="343284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E9EF416-A6A0-200C-5BD9-3AC7DE4E90E4}"/>
              </a:ext>
            </a:extLst>
          </p:cNvPr>
          <p:cNvSpPr txBox="1"/>
          <p:nvPr/>
        </p:nvSpPr>
        <p:spPr>
          <a:xfrm>
            <a:off x="1411705" y="626987"/>
            <a:ext cx="9368590" cy="707886"/>
          </a:xfrm>
          <a:prstGeom prst="rect">
            <a:avLst/>
          </a:prstGeom>
          <a:noFill/>
        </p:spPr>
        <p:txBody>
          <a:bodyPr wrap="square" rtlCol="0">
            <a:spAutoFit/>
          </a:bodyPr>
          <a:lstStyle/>
          <a:p>
            <a:pPr algn="ctr"/>
            <a:r>
              <a:rPr lang="en-US" sz="4000" dirty="0">
                <a:solidFill>
                  <a:srgbClr val="99BEC1"/>
                </a:solidFill>
                <a:latin typeface="Big Caslon Medium" panose="02000603090000020003" pitchFamily="2" charset="-79"/>
                <a:cs typeface="Big Caslon Medium" panose="02000603090000020003" pitchFamily="2" charset="-79"/>
              </a:rPr>
              <a:t>GSR Qualifications and Dutie</a:t>
            </a:r>
            <a:r>
              <a:rPr lang="en-US" sz="3600" dirty="0">
                <a:solidFill>
                  <a:srgbClr val="99BEC1"/>
                </a:solidFill>
                <a:latin typeface="Big Caslon Medium" panose="02000603090000020003" pitchFamily="2" charset="-79"/>
                <a:cs typeface="Big Caslon Medium" panose="02000603090000020003" pitchFamily="2" charset="-79"/>
              </a:rPr>
              <a:t>s</a:t>
            </a:r>
          </a:p>
        </p:txBody>
      </p:sp>
      <p:sp>
        <p:nvSpPr>
          <p:cNvPr id="7" name="Title 6">
            <a:extLst>
              <a:ext uri="{FF2B5EF4-FFF2-40B4-BE49-F238E27FC236}">
                <a16:creationId xmlns:a16="http://schemas.microsoft.com/office/drawing/2014/main" id="{1F183275-E7A5-D7F2-0C11-3656E7EED530}"/>
              </a:ext>
            </a:extLst>
          </p:cNvPr>
          <p:cNvSpPr>
            <a:spLocks noGrp="1"/>
          </p:cNvSpPr>
          <p:nvPr>
            <p:ph type="title"/>
          </p:nvPr>
        </p:nvSpPr>
        <p:spPr/>
        <p:txBody>
          <a:bodyPr/>
          <a:lstStyle/>
          <a:p>
            <a:r>
              <a:rPr lang="en-US" dirty="0"/>
              <a:t>   </a:t>
            </a:r>
          </a:p>
        </p:txBody>
      </p:sp>
      <p:sp>
        <p:nvSpPr>
          <p:cNvPr id="8" name="Text Placeholder 7">
            <a:extLst>
              <a:ext uri="{FF2B5EF4-FFF2-40B4-BE49-F238E27FC236}">
                <a16:creationId xmlns:a16="http://schemas.microsoft.com/office/drawing/2014/main" id="{95CFC9EB-9607-ECF1-1FB7-19D727646B1E}"/>
              </a:ext>
            </a:extLst>
          </p:cNvPr>
          <p:cNvSpPr>
            <a:spLocks noGrp="1"/>
          </p:cNvSpPr>
          <p:nvPr>
            <p:ph type="body" idx="1"/>
          </p:nvPr>
        </p:nvSpPr>
        <p:spPr/>
        <p:txBody>
          <a:bodyPr>
            <a:normAutofit/>
          </a:bodyPr>
          <a:lstStyle/>
          <a:p>
            <a:pPr algn="ctr"/>
            <a:r>
              <a:rPr lang="en-US" sz="3200" b="0" dirty="0">
                <a:latin typeface="Big Caslon Medium" panose="02000603090000020003" pitchFamily="2" charset="-79"/>
                <a:cs typeface="Big Caslon Medium" panose="02000603090000020003" pitchFamily="2" charset="-79"/>
              </a:rPr>
              <a:t>Qualifications</a:t>
            </a:r>
          </a:p>
        </p:txBody>
      </p:sp>
      <p:sp>
        <p:nvSpPr>
          <p:cNvPr id="9" name="Content Placeholder 8">
            <a:extLst>
              <a:ext uri="{FF2B5EF4-FFF2-40B4-BE49-F238E27FC236}">
                <a16:creationId xmlns:a16="http://schemas.microsoft.com/office/drawing/2014/main" id="{D1038DEF-0905-73D6-0F2E-B1774473BD43}"/>
              </a:ext>
            </a:extLst>
          </p:cNvPr>
          <p:cNvSpPr>
            <a:spLocks noGrp="1"/>
          </p:cNvSpPr>
          <p:nvPr>
            <p:ph sz="half" idx="2"/>
          </p:nvPr>
        </p:nvSpPr>
        <p:spPr/>
        <p:txBody>
          <a:bodyPr>
            <a:noAutofit/>
          </a:bodyPr>
          <a:lstStyle/>
          <a:p>
            <a:r>
              <a:rPr lang="en-US" sz="2000" dirty="0">
                <a:latin typeface="Big Caslon Medium" panose="02000603090000020003" pitchFamily="2" charset="-79"/>
                <a:cs typeface="Big Caslon Medium" panose="02000603090000020003" pitchFamily="2" charset="-79"/>
              </a:rPr>
              <a:t>Active in groups and surrounding activities</a:t>
            </a:r>
          </a:p>
          <a:p>
            <a:r>
              <a:rPr lang="en-US" sz="2000" dirty="0">
                <a:latin typeface="Big Caslon Medium" panose="02000603090000020003" pitchFamily="2" charset="-79"/>
                <a:cs typeface="Big Caslon Medium" panose="02000603090000020003" pitchFamily="2" charset="-79"/>
              </a:rPr>
              <a:t>Experienced in using Traditions to solve problems</a:t>
            </a:r>
          </a:p>
          <a:p>
            <a:r>
              <a:rPr lang="en-US" sz="2000" dirty="0">
                <a:latin typeface="Big Caslon Medium" panose="02000603090000020003" pitchFamily="2" charset="-79"/>
                <a:cs typeface="Big Caslon Medium" panose="02000603090000020003" pitchFamily="2" charset="-79"/>
              </a:rPr>
              <a:t>A desire to serve</a:t>
            </a:r>
          </a:p>
          <a:p>
            <a:r>
              <a:rPr lang="en-US" sz="2000" dirty="0">
                <a:latin typeface="Big Caslon Medium" panose="02000603090000020003" pitchFamily="2" charset="-79"/>
                <a:cs typeface="Big Caslon Medium" panose="02000603090000020003" pitchFamily="2" charset="-79"/>
              </a:rPr>
              <a:t>At least 2 years of sobriety</a:t>
            </a:r>
          </a:p>
          <a:p>
            <a:r>
              <a:rPr lang="en-US" sz="2000" dirty="0">
                <a:latin typeface="Big Caslon Medium" panose="02000603090000020003" pitchFamily="2" charset="-79"/>
                <a:cs typeface="Big Caslon Medium" panose="02000603090000020003" pitchFamily="2" charset="-79"/>
              </a:rPr>
              <a:t>Time to attend meetings</a:t>
            </a:r>
          </a:p>
          <a:p>
            <a:r>
              <a:rPr lang="en-US" sz="2000" dirty="0">
                <a:latin typeface="Big Caslon Medium" panose="02000603090000020003" pitchFamily="2" charset="-79"/>
                <a:cs typeface="Big Caslon Medium" panose="02000603090000020003" pitchFamily="2" charset="-79"/>
              </a:rPr>
              <a:t>Confidence of the group</a:t>
            </a:r>
          </a:p>
          <a:p>
            <a:r>
              <a:rPr lang="en-US" sz="2000" dirty="0">
                <a:latin typeface="Big Caslon Medium" panose="02000603090000020003" pitchFamily="2" charset="-79"/>
                <a:cs typeface="Big Caslon Medium" panose="02000603090000020003" pitchFamily="2" charset="-79"/>
              </a:rPr>
              <a:t>An open mind</a:t>
            </a:r>
          </a:p>
        </p:txBody>
      </p:sp>
      <p:sp>
        <p:nvSpPr>
          <p:cNvPr id="10" name="Text Placeholder 9">
            <a:extLst>
              <a:ext uri="{FF2B5EF4-FFF2-40B4-BE49-F238E27FC236}">
                <a16:creationId xmlns:a16="http://schemas.microsoft.com/office/drawing/2014/main" id="{3EC83C77-8149-A962-72E4-D9F074734D52}"/>
              </a:ext>
            </a:extLst>
          </p:cNvPr>
          <p:cNvSpPr>
            <a:spLocks noGrp="1"/>
          </p:cNvSpPr>
          <p:nvPr>
            <p:ph type="body" sz="quarter" idx="3"/>
          </p:nvPr>
        </p:nvSpPr>
        <p:spPr/>
        <p:txBody>
          <a:bodyPr>
            <a:normAutofit/>
          </a:bodyPr>
          <a:lstStyle/>
          <a:p>
            <a:pPr algn="ctr"/>
            <a:r>
              <a:rPr lang="en-US" sz="3200" b="0" dirty="0">
                <a:latin typeface="Big Caslon Medium" panose="02000603090000020003" pitchFamily="2" charset="-79"/>
                <a:cs typeface="Big Caslon Medium" panose="02000603090000020003" pitchFamily="2" charset="-79"/>
              </a:rPr>
              <a:t>Duties</a:t>
            </a:r>
          </a:p>
        </p:txBody>
      </p:sp>
      <p:sp>
        <p:nvSpPr>
          <p:cNvPr id="11" name="Content Placeholder 10">
            <a:extLst>
              <a:ext uri="{FF2B5EF4-FFF2-40B4-BE49-F238E27FC236}">
                <a16:creationId xmlns:a16="http://schemas.microsoft.com/office/drawing/2014/main" id="{4EF0A301-F457-382A-CB98-75143334ADF5}"/>
              </a:ext>
            </a:extLst>
          </p:cNvPr>
          <p:cNvSpPr>
            <a:spLocks noGrp="1"/>
          </p:cNvSpPr>
          <p:nvPr>
            <p:ph sz="quarter" idx="4"/>
          </p:nvPr>
        </p:nvSpPr>
        <p:spPr/>
        <p:txBody>
          <a:bodyPr>
            <a:normAutofit lnSpcReduction="10000"/>
          </a:bodyPr>
          <a:lstStyle/>
          <a:p>
            <a:pPr>
              <a:lnSpc>
                <a:spcPct val="100000"/>
              </a:lnSpc>
              <a:spcBef>
                <a:spcPts val="0"/>
              </a:spcBef>
            </a:pPr>
            <a:r>
              <a:rPr lang="en-US" sz="2000" dirty="0">
                <a:latin typeface="Big Caslon Medium" panose="02000603090000020003" pitchFamily="2" charset="-79"/>
                <a:cs typeface="Big Caslon Medium" panose="02000603090000020003" pitchFamily="2" charset="-79"/>
              </a:rPr>
              <a:t>Attend District/Zone meetings</a:t>
            </a:r>
          </a:p>
          <a:p>
            <a:pPr>
              <a:lnSpc>
                <a:spcPct val="100000"/>
              </a:lnSpc>
              <a:spcBef>
                <a:spcPts val="0"/>
              </a:spcBef>
            </a:pPr>
            <a:r>
              <a:rPr lang="en-US" sz="2000" dirty="0">
                <a:latin typeface="Big Caslon Medium" panose="02000603090000020003" pitchFamily="2" charset="-79"/>
                <a:cs typeface="Big Caslon Medium" panose="02000603090000020003" pitchFamily="2" charset="-79"/>
              </a:rPr>
              <a:t>Attend GSSA</a:t>
            </a:r>
          </a:p>
          <a:p>
            <a:pPr>
              <a:lnSpc>
                <a:spcPct val="100000"/>
              </a:lnSpc>
              <a:spcBef>
                <a:spcPts val="0"/>
              </a:spcBef>
            </a:pPr>
            <a:r>
              <a:rPr lang="en-US" sz="2000" dirty="0">
                <a:latin typeface="Big Caslon Medium" panose="02000603090000020003" pitchFamily="2" charset="-79"/>
                <a:cs typeface="Big Caslon Medium" panose="02000603090000020003" pitchFamily="2" charset="-79"/>
              </a:rPr>
              <a:t>Group contact for GSO</a:t>
            </a:r>
          </a:p>
          <a:p>
            <a:pPr>
              <a:lnSpc>
                <a:spcPct val="100000"/>
              </a:lnSpc>
              <a:spcBef>
                <a:spcPts val="0"/>
              </a:spcBef>
            </a:pPr>
            <a:r>
              <a:rPr lang="en-US" sz="2000" dirty="0">
                <a:latin typeface="Big Caslon Medium" panose="02000603090000020003" pitchFamily="2" charset="-79"/>
                <a:cs typeface="Big Caslon Medium" panose="02000603090000020003" pitchFamily="2" charset="-79"/>
              </a:rPr>
              <a:t>Keep group information updated with DCM</a:t>
            </a:r>
          </a:p>
          <a:p>
            <a:pPr>
              <a:lnSpc>
                <a:spcPct val="100000"/>
              </a:lnSpc>
              <a:spcBef>
                <a:spcPts val="0"/>
              </a:spcBef>
            </a:pPr>
            <a:r>
              <a:rPr lang="en-US" sz="2000" dirty="0">
                <a:latin typeface="Big Caslon Medium" panose="02000603090000020003" pitchFamily="2" charset="-79"/>
                <a:cs typeface="Big Caslon Medium" panose="02000603090000020003" pitchFamily="2" charset="-79"/>
              </a:rPr>
              <a:t>Knowledgeable about material from GSO</a:t>
            </a:r>
          </a:p>
          <a:p>
            <a:pPr>
              <a:lnSpc>
                <a:spcPct val="100000"/>
              </a:lnSpc>
              <a:spcBef>
                <a:spcPts val="0"/>
              </a:spcBef>
            </a:pPr>
            <a:r>
              <a:rPr lang="en-US" sz="2000" dirty="0">
                <a:latin typeface="Big Caslon Medium" panose="02000603090000020003" pitchFamily="2" charset="-79"/>
                <a:cs typeface="Big Caslon Medium" panose="02000603090000020003" pitchFamily="2" charset="-79"/>
              </a:rPr>
              <a:t>Willing to learn about the Traditions</a:t>
            </a:r>
          </a:p>
          <a:p>
            <a:pPr>
              <a:lnSpc>
                <a:spcPct val="100000"/>
              </a:lnSpc>
              <a:spcBef>
                <a:spcPts val="0"/>
              </a:spcBef>
            </a:pPr>
            <a:r>
              <a:rPr lang="en-US" sz="2000" dirty="0">
                <a:latin typeface="Big Caslon Medium" panose="02000603090000020003" pitchFamily="2" charset="-79"/>
                <a:cs typeface="Big Caslon Medium" panose="02000603090000020003" pitchFamily="2" charset="-79"/>
              </a:rPr>
              <a:t>Participate in group steering committees and planning activities</a:t>
            </a:r>
          </a:p>
          <a:p>
            <a:pPr>
              <a:lnSpc>
                <a:spcPct val="100000"/>
              </a:lnSpc>
              <a:spcBef>
                <a:spcPts val="0"/>
              </a:spcBef>
            </a:pPr>
            <a:r>
              <a:rPr lang="en-US" sz="2000" dirty="0">
                <a:latin typeface="Big Caslon Medium" panose="02000603090000020003" pitchFamily="2" charset="-79"/>
                <a:cs typeface="Big Caslon Medium" panose="02000603090000020003" pitchFamily="2" charset="-79"/>
              </a:rPr>
              <a:t>Participate in District service functions</a:t>
            </a:r>
          </a:p>
          <a:p>
            <a:pPr>
              <a:lnSpc>
                <a:spcPct val="100000"/>
              </a:lnSpc>
              <a:spcBef>
                <a:spcPts val="0"/>
              </a:spcBef>
            </a:pPr>
            <a:r>
              <a:rPr lang="en-US" sz="2000" dirty="0">
                <a:latin typeface="Big Caslon Medium" panose="02000603090000020003" pitchFamily="2" charset="-79"/>
                <a:cs typeface="Big Caslon Medium" panose="02000603090000020003" pitchFamily="2" charset="-79"/>
              </a:rPr>
              <a:t>Bring your group’s conscience to your District and Area 16</a:t>
            </a:r>
          </a:p>
          <a:p>
            <a:pPr>
              <a:lnSpc>
                <a:spcPct val="100000"/>
              </a:lnSpc>
              <a:spcBef>
                <a:spcPts val="0"/>
              </a:spcBef>
            </a:pPr>
            <a:r>
              <a:rPr lang="en-US" sz="2000" dirty="0">
                <a:latin typeface="Big Caslon Medium" panose="02000603090000020003" pitchFamily="2" charset="-79"/>
                <a:cs typeface="Big Caslon Medium" panose="02000603090000020003" pitchFamily="2" charset="-79"/>
              </a:rPr>
              <a:t>Deliver the message from your District and Area 16 back to your group</a:t>
            </a:r>
          </a:p>
          <a:p>
            <a:pPr>
              <a:lnSpc>
                <a:spcPct val="100000"/>
              </a:lnSpc>
              <a:spcBef>
                <a:spcPts val="0"/>
              </a:spcBef>
            </a:pPr>
            <a:endParaRPr lang="en-US" sz="2000" dirty="0">
              <a:latin typeface="Big Caslon Medium" panose="02000603090000020003" pitchFamily="2" charset="-79"/>
              <a:cs typeface="Big Caslon Medium" panose="02000603090000020003" pitchFamily="2" charset="-79"/>
            </a:endParaRPr>
          </a:p>
          <a:p>
            <a:endParaRPr lang="en-US" sz="2000" dirty="0"/>
          </a:p>
        </p:txBody>
      </p:sp>
    </p:spTree>
    <p:extLst>
      <p:ext uri="{BB962C8B-B14F-4D97-AF65-F5344CB8AC3E}">
        <p14:creationId xmlns:p14="http://schemas.microsoft.com/office/powerpoint/2010/main" val="71731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D8C0B2-BAE9-7B36-087C-F89936ED47ED}"/>
              </a:ext>
            </a:extLst>
          </p:cNvPr>
          <p:cNvSpPr txBox="1"/>
          <p:nvPr/>
        </p:nvSpPr>
        <p:spPr>
          <a:xfrm>
            <a:off x="706057" y="626987"/>
            <a:ext cx="10799178"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Role of the GSR &amp; Alt GSR at GSSA</a:t>
            </a:r>
          </a:p>
        </p:txBody>
      </p:sp>
      <p:sp>
        <p:nvSpPr>
          <p:cNvPr id="3" name="TextBox 2">
            <a:extLst>
              <a:ext uri="{FF2B5EF4-FFF2-40B4-BE49-F238E27FC236}">
                <a16:creationId xmlns:a16="http://schemas.microsoft.com/office/drawing/2014/main" id="{54A860C3-2D65-4A21-38C3-A8844E9B7493}"/>
              </a:ext>
            </a:extLst>
          </p:cNvPr>
          <p:cNvSpPr txBox="1"/>
          <p:nvPr/>
        </p:nvSpPr>
        <p:spPr>
          <a:xfrm>
            <a:off x="578734" y="2279155"/>
            <a:ext cx="5104436" cy="3539430"/>
          </a:xfrm>
          <a:prstGeom prst="rect">
            <a:avLst/>
          </a:prstGeom>
          <a:noFill/>
        </p:spPr>
        <p:txBody>
          <a:bodyPr wrap="square" rtlCol="0">
            <a:spAutoFit/>
          </a:bodyPr>
          <a:lstStyle/>
          <a:p>
            <a:r>
              <a:rPr lang="en-US" sz="3200" dirty="0">
                <a:latin typeface="Big Caslon Medium" panose="02000603090000020003" pitchFamily="2" charset="-79"/>
                <a:cs typeface="Big Caslon Medium" panose="02000603090000020003" pitchFamily="2" charset="-79"/>
              </a:rPr>
              <a:t>Role of the GSR</a:t>
            </a:r>
          </a:p>
          <a:p>
            <a:pPr marL="285750" indent="-285750">
              <a:buFont typeface="Arial" panose="020B0604020202020204" pitchFamily="34" charset="0"/>
              <a:buChar char="•"/>
            </a:pPr>
            <a:r>
              <a:rPr lang="en-US" sz="3200" dirty="0">
                <a:latin typeface="Big Caslon Medium" panose="02000603090000020003" pitchFamily="2" charset="-79"/>
                <a:cs typeface="Big Caslon Medium" panose="02000603090000020003" pitchFamily="2" charset="-79"/>
              </a:rPr>
              <a:t>Make motions</a:t>
            </a:r>
          </a:p>
          <a:p>
            <a:pPr marL="285750" indent="-285750">
              <a:buFont typeface="Arial" panose="020B0604020202020204" pitchFamily="34" charset="0"/>
              <a:buChar char="•"/>
            </a:pPr>
            <a:r>
              <a:rPr lang="en-US" sz="3200" dirty="0">
                <a:latin typeface="Big Caslon Medium" panose="02000603090000020003" pitchFamily="2" charset="-79"/>
                <a:cs typeface="Big Caslon Medium" panose="02000603090000020003" pitchFamily="2" charset="-79"/>
              </a:rPr>
              <a:t>Vote on all matters</a:t>
            </a:r>
          </a:p>
          <a:p>
            <a:pPr marL="285750" indent="-285750">
              <a:buFont typeface="Arial" panose="020B0604020202020204" pitchFamily="34" charset="0"/>
              <a:buChar char="•"/>
            </a:pPr>
            <a:r>
              <a:rPr lang="en-US" sz="3200" dirty="0">
                <a:latin typeface="Big Caslon Medium" panose="02000603090000020003" pitchFamily="2" charset="-79"/>
                <a:cs typeface="Big Caslon Medium" panose="02000603090000020003" pitchFamily="2" charset="-79"/>
              </a:rPr>
              <a:t>Be informed</a:t>
            </a:r>
          </a:p>
          <a:p>
            <a:pPr marL="285750" indent="-285750">
              <a:buFont typeface="Arial" panose="020B0604020202020204" pitchFamily="34" charset="0"/>
              <a:buChar char="•"/>
            </a:pPr>
            <a:r>
              <a:rPr lang="en-US" sz="3200" dirty="0">
                <a:latin typeface="Big Caslon Medium" panose="02000603090000020003" pitchFamily="2" charset="-79"/>
                <a:cs typeface="Big Caslon Medium" panose="02000603090000020003" pitchFamily="2" charset="-79"/>
              </a:rPr>
              <a:t>Nominate Area trusted servants</a:t>
            </a:r>
          </a:p>
          <a:p>
            <a:pPr marL="285750" indent="-285750">
              <a:buFont typeface="Arial" panose="020B0604020202020204" pitchFamily="34" charset="0"/>
              <a:buChar char="•"/>
            </a:pPr>
            <a:r>
              <a:rPr lang="en-US" sz="3200" dirty="0">
                <a:latin typeface="Big Caslon Medium" panose="02000603090000020003" pitchFamily="2" charset="-79"/>
                <a:cs typeface="Big Caslon Medium" panose="02000603090000020003" pitchFamily="2" charset="-79"/>
              </a:rPr>
              <a:t>Elect Area trusted servants</a:t>
            </a:r>
          </a:p>
        </p:txBody>
      </p:sp>
      <p:sp>
        <p:nvSpPr>
          <p:cNvPr id="7" name="TextBox 6">
            <a:extLst>
              <a:ext uri="{FF2B5EF4-FFF2-40B4-BE49-F238E27FC236}">
                <a16:creationId xmlns:a16="http://schemas.microsoft.com/office/drawing/2014/main" id="{E7047AA9-191B-5C5D-746A-0CBBE74294C7}"/>
              </a:ext>
            </a:extLst>
          </p:cNvPr>
          <p:cNvSpPr txBox="1"/>
          <p:nvPr/>
        </p:nvSpPr>
        <p:spPr>
          <a:xfrm>
            <a:off x="6508832" y="2279155"/>
            <a:ext cx="4764910" cy="3046988"/>
          </a:xfrm>
          <a:prstGeom prst="rect">
            <a:avLst/>
          </a:prstGeom>
          <a:noFill/>
        </p:spPr>
        <p:txBody>
          <a:bodyPr wrap="square" rtlCol="0">
            <a:spAutoFit/>
          </a:bodyPr>
          <a:lstStyle/>
          <a:p>
            <a:r>
              <a:rPr lang="en-US" sz="3200" dirty="0">
                <a:latin typeface="Big Caslon Medium" panose="02000603090000020003" pitchFamily="2" charset="-79"/>
                <a:cs typeface="Big Caslon Medium" panose="02000603090000020003" pitchFamily="2" charset="-79"/>
              </a:rPr>
              <a:t>Role of the Alt GSR</a:t>
            </a:r>
          </a:p>
          <a:p>
            <a:pPr marL="285750" indent="-285750">
              <a:buFont typeface="Arial" panose="020B0604020202020204" pitchFamily="34" charset="0"/>
              <a:buChar char="•"/>
            </a:pPr>
            <a:r>
              <a:rPr lang="en-US" sz="3200" dirty="0">
                <a:latin typeface="Big Caslon Medium" panose="02000603090000020003" pitchFamily="2" charset="-79"/>
                <a:cs typeface="Big Caslon Medium" panose="02000603090000020003" pitchFamily="2" charset="-79"/>
              </a:rPr>
              <a:t>Attend with GSR to learn – Cannot act</a:t>
            </a:r>
          </a:p>
          <a:p>
            <a:pPr marL="285750" indent="-285750">
              <a:buFont typeface="Arial" panose="020B0604020202020204" pitchFamily="34" charset="0"/>
              <a:buChar char="•"/>
            </a:pPr>
            <a:r>
              <a:rPr lang="en-US" sz="3200" dirty="0">
                <a:latin typeface="Big Caslon Medium" panose="02000603090000020003" pitchFamily="2" charset="-79"/>
                <a:cs typeface="Big Caslon Medium" panose="02000603090000020003" pitchFamily="2" charset="-79"/>
              </a:rPr>
              <a:t>Attend in place of the GSR and assume GSR’s duties</a:t>
            </a:r>
          </a:p>
        </p:txBody>
      </p:sp>
      <p:cxnSp>
        <p:nvCxnSpPr>
          <p:cNvPr id="9" name="Straight Connector 8">
            <a:extLst>
              <a:ext uri="{FF2B5EF4-FFF2-40B4-BE49-F238E27FC236}">
                <a16:creationId xmlns:a16="http://schemas.microsoft.com/office/drawing/2014/main" id="{C6F7EB5D-A3E3-34CE-FA75-4CAFFAD0BD32}"/>
              </a:ext>
            </a:extLst>
          </p:cNvPr>
          <p:cNvCxnSpPr>
            <a:cxnSpLocks/>
          </p:cNvCxnSpPr>
          <p:nvPr/>
        </p:nvCxnSpPr>
        <p:spPr>
          <a:xfrm>
            <a:off x="6001474" y="1909823"/>
            <a:ext cx="0" cy="432119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58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D8C0B2-BAE9-7B36-087C-F89936ED47ED}"/>
              </a:ext>
            </a:extLst>
          </p:cNvPr>
          <p:cNvSpPr txBox="1"/>
          <p:nvPr/>
        </p:nvSpPr>
        <p:spPr>
          <a:xfrm>
            <a:off x="2526049" y="626987"/>
            <a:ext cx="6678593"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The GSR</a:t>
            </a:r>
          </a:p>
        </p:txBody>
      </p:sp>
      <p:sp>
        <p:nvSpPr>
          <p:cNvPr id="7" name="TextBox 6">
            <a:extLst>
              <a:ext uri="{FF2B5EF4-FFF2-40B4-BE49-F238E27FC236}">
                <a16:creationId xmlns:a16="http://schemas.microsoft.com/office/drawing/2014/main" id="{0E373B1F-AA01-3B55-CF48-F4C8D0B1FFD7}"/>
              </a:ext>
            </a:extLst>
          </p:cNvPr>
          <p:cNvSpPr txBox="1"/>
          <p:nvPr/>
        </p:nvSpPr>
        <p:spPr>
          <a:xfrm>
            <a:off x="3996788" y="2133708"/>
            <a:ext cx="3737114" cy="646331"/>
          </a:xfrm>
          <a:prstGeom prst="rect">
            <a:avLst/>
          </a:prstGeom>
          <a:noFill/>
        </p:spPr>
        <p:txBody>
          <a:bodyPr wrap="square" rtlCol="0">
            <a:spAutoFit/>
          </a:bodyPr>
          <a:lstStyle/>
          <a:p>
            <a:pPr algn="ctr"/>
            <a:r>
              <a:rPr lang="en-US" sz="3600" dirty="0">
                <a:solidFill>
                  <a:srgbClr val="C00000"/>
                </a:solidFill>
                <a:latin typeface="Big Caslon Medium" panose="02000603090000020003" pitchFamily="2" charset="-79"/>
                <a:cs typeface="Big Caslon Medium" panose="02000603090000020003" pitchFamily="2" charset="-79"/>
              </a:rPr>
              <a:t>Recap of Part 2</a:t>
            </a:r>
          </a:p>
        </p:txBody>
      </p:sp>
      <p:sp>
        <p:nvSpPr>
          <p:cNvPr id="8" name="TextBox 7">
            <a:extLst>
              <a:ext uri="{FF2B5EF4-FFF2-40B4-BE49-F238E27FC236}">
                <a16:creationId xmlns:a16="http://schemas.microsoft.com/office/drawing/2014/main" id="{83A47265-D338-8DC0-3E56-5F33A4E6F2F2}"/>
              </a:ext>
            </a:extLst>
          </p:cNvPr>
          <p:cNvSpPr txBox="1"/>
          <p:nvPr/>
        </p:nvSpPr>
        <p:spPr>
          <a:xfrm>
            <a:off x="1646184" y="3293434"/>
            <a:ext cx="8438321" cy="1384995"/>
          </a:xfrm>
          <a:prstGeom prst="rect">
            <a:avLst/>
          </a:prstGeom>
          <a:noFill/>
        </p:spPr>
        <p:txBody>
          <a:bodyPr wrap="square" rtlCol="0">
            <a:spAutoFit/>
          </a:bodyPr>
          <a:lstStyle/>
          <a:p>
            <a:pPr algn="ctr"/>
            <a:r>
              <a:rPr lang="en-US" sz="2800" dirty="0">
                <a:latin typeface="Big Caslon Medium" panose="02000603090000020003" pitchFamily="2" charset="-79"/>
                <a:cs typeface="Big Caslon Medium" panose="02000603090000020003" pitchFamily="2" charset="-79"/>
              </a:rPr>
              <a:t>NOMINATING PROCEDURES</a:t>
            </a:r>
          </a:p>
          <a:p>
            <a:pPr algn="ctr"/>
            <a:r>
              <a:rPr lang="en-US" sz="2800" dirty="0">
                <a:latin typeface="Big Caslon Medium" panose="02000603090000020003" pitchFamily="2" charset="-79"/>
                <a:cs typeface="Big Caslon Medium" panose="02000603090000020003" pitchFamily="2" charset="-79"/>
              </a:rPr>
              <a:t>VOTING AND ELECTIONS</a:t>
            </a:r>
          </a:p>
          <a:p>
            <a:pPr algn="ctr"/>
            <a:r>
              <a:rPr lang="en-US" sz="2800" dirty="0">
                <a:latin typeface="Big Caslon Medium" panose="02000603090000020003" pitchFamily="2" charset="-79"/>
                <a:cs typeface="Big Caslon Medium" panose="02000603090000020003" pitchFamily="2" charset="-79"/>
              </a:rPr>
              <a:t>CONCEPTS III, V, IX</a:t>
            </a:r>
          </a:p>
        </p:txBody>
      </p:sp>
    </p:spTree>
    <p:extLst>
      <p:ext uri="{BB962C8B-B14F-4D97-AF65-F5344CB8AC3E}">
        <p14:creationId xmlns:p14="http://schemas.microsoft.com/office/powerpoint/2010/main" val="303658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25040"/>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D8C0B2-BAE9-7B36-087C-F89936ED47ED}"/>
              </a:ext>
            </a:extLst>
          </p:cNvPr>
          <p:cNvSpPr txBox="1"/>
          <p:nvPr/>
        </p:nvSpPr>
        <p:spPr>
          <a:xfrm>
            <a:off x="1610810" y="656326"/>
            <a:ext cx="8970380"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Area Trusted Servant Nominations</a:t>
            </a:r>
          </a:p>
        </p:txBody>
      </p:sp>
      <p:sp>
        <p:nvSpPr>
          <p:cNvPr id="9" name="TextBox 8">
            <a:extLst>
              <a:ext uri="{FF2B5EF4-FFF2-40B4-BE49-F238E27FC236}">
                <a16:creationId xmlns:a16="http://schemas.microsoft.com/office/drawing/2014/main" id="{4200B46F-AB7E-367B-8312-E8C9CE0729D7}"/>
              </a:ext>
            </a:extLst>
          </p:cNvPr>
          <p:cNvSpPr txBox="1"/>
          <p:nvPr/>
        </p:nvSpPr>
        <p:spPr>
          <a:xfrm>
            <a:off x="451413" y="2044849"/>
            <a:ext cx="4888683" cy="3970318"/>
          </a:xfrm>
          <a:prstGeom prst="rect">
            <a:avLst/>
          </a:prstGeom>
          <a:noFill/>
        </p:spPr>
        <p:txBody>
          <a:bodyPr wrap="square" rtlCol="0">
            <a:spAutoFit/>
          </a:bodyPr>
          <a:lstStyle/>
          <a:p>
            <a:pPr marL="285750" indent="-285750">
              <a:buFont typeface="Arial" panose="020B0604020202020204" pitchFamily="34" charset="0"/>
              <a:buChar char="•"/>
            </a:pPr>
            <a:r>
              <a:rPr lang="en-US" sz="2100" dirty="0">
                <a:latin typeface="Big Caslon Medium" panose="02000603090000020003" pitchFamily="2" charset="-79"/>
                <a:cs typeface="Big Caslon Medium" panose="02000603090000020003" pitchFamily="2" charset="-79"/>
              </a:rPr>
              <a:t>GSRs elect our Delegate, Alternate Delegate, Treasurer, and Secretary</a:t>
            </a:r>
          </a:p>
          <a:p>
            <a:pPr marL="285750" indent="-285750">
              <a:buFont typeface="Arial" panose="020B0604020202020204" pitchFamily="34" charset="0"/>
              <a:buChar char="•"/>
            </a:pPr>
            <a:r>
              <a:rPr lang="en-US" sz="2100" dirty="0">
                <a:latin typeface="Big Caslon Medium" panose="02000603090000020003" pitchFamily="2" charset="-79"/>
                <a:cs typeface="Big Caslon Medium" panose="02000603090000020003" pitchFamily="2" charset="-79"/>
              </a:rPr>
              <a:t>The Delegate and Alternate Delegate are elected in odd years, and Treasurer and Secretary are elected in even years</a:t>
            </a:r>
          </a:p>
          <a:p>
            <a:pPr marL="285750" indent="-285750">
              <a:buFont typeface="Arial" panose="020B0604020202020204" pitchFamily="34" charset="0"/>
              <a:buChar char="•"/>
            </a:pPr>
            <a:r>
              <a:rPr lang="en-US" sz="2100" dirty="0">
                <a:latin typeface="Big Caslon Medium" panose="02000603090000020003" pitchFamily="2" charset="-79"/>
                <a:cs typeface="Big Caslon Medium" panose="02000603090000020003" pitchFamily="2" charset="-79"/>
              </a:rPr>
              <a:t>Nominations are made in May from the floor by a GSR and seconded by a GSR</a:t>
            </a:r>
          </a:p>
          <a:p>
            <a:pPr marL="285750" indent="-285750">
              <a:buFont typeface="Arial" panose="020B0604020202020204" pitchFamily="34" charset="0"/>
              <a:buChar char="•"/>
            </a:pPr>
            <a:r>
              <a:rPr lang="en-US" sz="2100" dirty="0">
                <a:latin typeface="Big Caslon Medium" panose="02000603090000020003" pitchFamily="2" charset="-79"/>
                <a:cs typeface="Big Caslon Medium" panose="02000603090000020003" pitchFamily="2" charset="-79"/>
              </a:rPr>
              <a:t>Our Delegate nominees can also come from roll call of the qualified DCMs</a:t>
            </a:r>
          </a:p>
          <a:p>
            <a:pPr marL="285750" indent="-285750">
              <a:buFont typeface="Arial" panose="020B0604020202020204" pitchFamily="34" charset="0"/>
              <a:buChar char="•"/>
            </a:pPr>
            <a:r>
              <a:rPr lang="en-US" sz="2100" dirty="0">
                <a:latin typeface="Big Caslon Medium" panose="02000603090000020003" pitchFamily="2" charset="-79"/>
                <a:cs typeface="Big Caslon Medium" panose="02000603090000020003" pitchFamily="2" charset="-79"/>
              </a:rPr>
              <a:t>This Assembly we will nominate Delegate and Alternate Delegate candidates</a:t>
            </a:r>
          </a:p>
        </p:txBody>
      </p:sp>
      <p:pic>
        <p:nvPicPr>
          <p:cNvPr id="3" name="Picture 2">
            <a:extLst>
              <a:ext uri="{FF2B5EF4-FFF2-40B4-BE49-F238E27FC236}">
                <a16:creationId xmlns:a16="http://schemas.microsoft.com/office/drawing/2014/main" id="{53DC5B3F-2372-66B1-94E7-3DB12D034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3556" y="1942084"/>
            <a:ext cx="6430414" cy="428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692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7" y="1909823"/>
            <a:ext cx="11840903"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8C938F2-1FE6-0DCF-48F1-431AD9B79DA8}"/>
              </a:ext>
            </a:extLst>
          </p:cNvPr>
          <p:cNvSpPr txBox="1"/>
          <p:nvPr/>
        </p:nvSpPr>
        <p:spPr>
          <a:xfrm>
            <a:off x="1610810" y="656326"/>
            <a:ext cx="8970380"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Nomination Procedure</a:t>
            </a:r>
          </a:p>
        </p:txBody>
      </p:sp>
      <p:sp>
        <p:nvSpPr>
          <p:cNvPr id="9" name="TextBox 8">
            <a:extLst>
              <a:ext uri="{FF2B5EF4-FFF2-40B4-BE49-F238E27FC236}">
                <a16:creationId xmlns:a16="http://schemas.microsoft.com/office/drawing/2014/main" id="{9C47CF94-CBF0-75AE-1D41-777B477096CB}"/>
              </a:ext>
            </a:extLst>
          </p:cNvPr>
          <p:cNvSpPr txBox="1"/>
          <p:nvPr/>
        </p:nvSpPr>
        <p:spPr>
          <a:xfrm>
            <a:off x="4733184" y="2200838"/>
            <a:ext cx="7181860" cy="1261884"/>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Big Caslon Medium" panose="02000603090000020003" pitchFamily="2" charset="-79"/>
                <a:cs typeface="Big Caslon Medium" panose="02000603090000020003" pitchFamily="2" charset="-79"/>
              </a:rPr>
              <a:t>Nominate a qualified candidate </a:t>
            </a:r>
          </a:p>
          <a:p>
            <a:pPr marL="742950" lvl="1" indent="-285750">
              <a:buFont typeface="Courier New" panose="02070309020205020404" pitchFamily="49" charset="0"/>
              <a:buChar char="o"/>
            </a:pPr>
            <a:r>
              <a:rPr lang="en-US" dirty="0">
                <a:solidFill>
                  <a:schemeClr val="tx1">
                    <a:lumMod val="50000"/>
                    <a:lumOff val="50000"/>
                  </a:schemeClr>
                </a:solidFill>
                <a:latin typeface="Big Caslon Medium" panose="02000603090000020003" pitchFamily="2" charset="-79"/>
                <a:cs typeface="Big Caslon Medium" panose="02000603090000020003" pitchFamily="2" charset="-79"/>
              </a:rPr>
              <a:t>Qualifications are in the Georgia A.A. Service Manual</a:t>
            </a:r>
          </a:p>
          <a:p>
            <a:pPr marL="742950" lvl="1" indent="-285750">
              <a:buFont typeface="Courier New" panose="02070309020205020404" pitchFamily="49" charset="0"/>
              <a:buChar char="o"/>
            </a:pPr>
            <a:r>
              <a:rPr lang="en-US" dirty="0">
                <a:solidFill>
                  <a:schemeClr val="tx1">
                    <a:lumMod val="50000"/>
                    <a:lumOff val="50000"/>
                  </a:schemeClr>
                </a:solidFill>
                <a:latin typeface="Big Caslon Medium" panose="02000603090000020003" pitchFamily="2" charset="-79"/>
                <a:cs typeface="Big Caslon Medium" panose="02000603090000020003" pitchFamily="2" charset="-79"/>
              </a:rPr>
              <a:t>Delegates and Alternate Delegates must be a past DCM and meet all the other qualifications</a:t>
            </a:r>
          </a:p>
        </p:txBody>
      </p:sp>
      <p:sp>
        <p:nvSpPr>
          <p:cNvPr id="10" name="TextBox 9">
            <a:extLst>
              <a:ext uri="{FF2B5EF4-FFF2-40B4-BE49-F238E27FC236}">
                <a16:creationId xmlns:a16="http://schemas.microsoft.com/office/drawing/2014/main" id="{1C2CE19D-EF2C-7FB7-4494-FE91EA8FF6CA}"/>
              </a:ext>
            </a:extLst>
          </p:cNvPr>
          <p:cNvSpPr txBox="1"/>
          <p:nvPr/>
        </p:nvSpPr>
        <p:spPr>
          <a:xfrm>
            <a:off x="4767072" y="3423491"/>
            <a:ext cx="7181860" cy="1215717"/>
          </a:xfrm>
          <a:prstGeom prst="rect">
            <a:avLst/>
          </a:prstGeom>
          <a:noFill/>
        </p:spPr>
        <p:txBody>
          <a:bodyPr wrap="square" rtlCol="0">
            <a:spAutoFit/>
          </a:bodyPr>
          <a:lstStyle/>
          <a:p>
            <a:pPr marL="285750" indent="-285750" algn="just">
              <a:buFont typeface="Arial" panose="020B0604020202020204" pitchFamily="34" charset="0"/>
              <a:buChar char="•"/>
            </a:pPr>
            <a:r>
              <a:rPr lang="en-US" sz="2200" dirty="0">
                <a:latin typeface="Big Caslon Medium" panose="02000603090000020003" pitchFamily="2" charset="-79"/>
                <a:cs typeface="Big Caslon Medium" panose="02000603090000020003" pitchFamily="2" charset="-79"/>
              </a:rPr>
              <a:t>Make sure your candidate is available and willing to serve </a:t>
            </a:r>
          </a:p>
          <a:p>
            <a:pPr marL="285750" indent="-285750">
              <a:lnSpc>
                <a:spcPct val="150000"/>
              </a:lnSpc>
              <a:buFont typeface="Arial" panose="020B0604020202020204" pitchFamily="34" charset="0"/>
              <a:buChar char="•"/>
            </a:pPr>
            <a:r>
              <a:rPr lang="en-US" sz="2200" dirty="0">
                <a:latin typeface="Big Caslon Medium" panose="02000603090000020003" pitchFamily="2" charset="-79"/>
                <a:cs typeface="Big Caslon Medium" panose="02000603090000020003" pitchFamily="2" charset="-79"/>
              </a:rPr>
              <a:t>Arrange in advance a GSR to second your nomination</a:t>
            </a:r>
          </a:p>
          <a:p>
            <a:pPr marL="742950" lvl="1" indent="-285750">
              <a:buFont typeface="Courier New" panose="02070309020205020404" pitchFamily="49" charset="0"/>
              <a:buChar char="o"/>
            </a:pPr>
            <a:r>
              <a:rPr lang="en-US" dirty="0">
                <a:solidFill>
                  <a:schemeClr val="tx1">
                    <a:lumMod val="50000"/>
                    <a:lumOff val="50000"/>
                  </a:schemeClr>
                </a:solidFill>
                <a:latin typeface="Big Caslon Medium" panose="02000603090000020003" pitchFamily="2" charset="-79"/>
                <a:cs typeface="Big Caslon Medium" panose="02000603090000020003" pitchFamily="2" charset="-79"/>
              </a:rPr>
              <a:t>The second should be someone who supports your nomination</a:t>
            </a:r>
          </a:p>
        </p:txBody>
      </p:sp>
      <p:sp>
        <p:nvSpPr>
          <p:cNvPr id="11" name="TextBox 10">
            <a:extLst>
              <a:ext uri="{FF2B5EF4-FFF2-40B4-BE49-F238E27FC236}">
                <a16:creationId xmlns:a16="http://schemas.microsoft.com/office/drawing/2014/main" id="{72BD868C-3968-8AC6-2B7D-E63B2B284DF2}"/>
              </a:ext>
            </a:extLst>
          </p:cNvPr>
          <p:cNvSpPr txBox="1"/>
          <p:nvPr/>
        </p:nvSpPr>
        <p:spPr>
          <a:xfrm>
            <a:off x="4767072" y="4665669"/>
            <a:ext cx="7181860" cy="769441"/>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Big Caslon Medium" panose="02000603090000020003" pitchFamily="2" charset="-79"/>
                <a:cs typeface="Big Caslon Medium" panose="02000603090000020003" pitchFamily="2" charset="-79"/>
              </a:rPr>
              <a:t>Once all nominations are complete, the chairperson will ask for a show of hands to close the nominations</a:t>
            </a:r>
          </a:p>
        </p:txBody>
      </p:sp>
      <p:pic>
        <p:nvPicPr>
          <p:cNvPr id="2" name="Picture 2">
            <a:extLst>
              <a:ext uri="{FF2B5EF4-FFF2-40B4-BE49-F238E27FC236}">
                <a16:creationId xmlns:a16="http://schemas.microsoft.com/office/drawing/2014/main" id="{37BA47B1-8C6C-3BC0-EEF9-D918E1BD8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69" y="1909823"/>
            <a:ext cx="4321190" cy="43211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400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300" dirty="0">
                <a:solidFill>
                  <a:schemeClr val="tx1"/>
                </a:solidFill>
                <a:latin typeface="Big Caslon Medium" panose="02000603090000020003" pitchFamily="2" charset="-79"/>
                <a:cs typeface="Big Caslon Medium" panose="02000603090000020003" pitchFamily="2" charset="-79"/>
              </a:rPr>
              <a:t>We use the Third Legacy Procedure for our elections </a:t>
            </a:r>
            <a:r>
              <a:rPr lang="en-US" dirty="0">
                <a:solidFill>
                  <a:schemeClr val="tx1">
                    <a:lumMod val="50000"/>
                    <a:lumOff val="50000"/>
                  </a:schemeClr>
                </a:solidFill>
                <a:latin typeface="Big Caslon Medium" panose="02000603090000020003" pitchFamily="2" charset="-79"/>
                <a:cs typeface="Big Caslon Medium" panose="02000603090000020003" pitchFamily="2" charset="-79"/>
              </a:rPr>
              <a:t>(p 29-31 of the Georgia AA Service Manual)</a:t>
            </a:r>
          </a:p>
          <a:p>
            <a:pPr marL="285750" indent="-285750">
              <a:buFont typeface="Arial" panose="020B0604020202020204" pitchFamily="34" charset="0"/>
              <a:buChar char="•"/>
            </a:pPr>
            <a:r>
              <a:rPr lang="en-US" sz="2300" dirty="0">
                <a:solidFill>
                  <a:schemeClr val="tx1"/>
                </a:solidFill>
                <a:latin typeface="Big Caslon Medium" panose="02000603090000020003" pitchFamily="2" charset="-79"/>
                <a:cs typeface="Big Caslon Medium" panose="02000603090000020003" pitchFamily="2" charset="-79"/>
              </a:rPr>
              <a:t>The winning candidate mush have 2/3 of the vote, or have been drawn from the hat</a:t>
            </a:r>
          </a:p>
          <a:p>
            <a:endParaRPr lang="en-US" sz="2300" dirty="0">
              <a:solidFill>
                <a:schemeClr val="tx1">
                  <a:lumMod val="50000"/>
                  <a:lumOff val="50000"/>
                </a:schemeClr>
              </a:solidFill>
              <a:latin typeface="Big Caslon Medium" panose="02000603090000020003" pitchFamily="2" charset="-79"/>
              <a:cs typeface="Big Caslon Medium" panose="02000603090000020003" pitchFamily="2" charset="-79"/>
            </a:endParaRPr>
          </a:p>
          <a:p>
            <a:pPr marL="285750" indent="-285750">
              <a:buFont typeface="Arial" panose="020B0604020202020204" pitchFamily="34" charset="0"/>
              <a:buChar char="•"/>
            </a:pPr>
            <a:r>
              <a:rPr lang="en-US" u="sng" dirty="0">
                <a:solidFill>
                  <a:schemeClr val="tx1"/>
                </a:solidFill>
                <a:latin typeface="Big Caslon Medium" panose="02000603090000020003" pitchFamily="2" charset="-79"/>
                <a:cs typeface="Big Caslon Medium" panose="02000603090000020003" pitchFamily="2" charset="-79"/>
              </a:rPr>
              <a:t>First Ballot </a:t>
            </a:r>
            <a:r>
              <a:rPr lang="en-US" dirty="0">
                <a:solidFill>
                  <a:schemeClr val="tx1"/>
                </a:solidFill>
                <a:latin typeface="Big Caslon Medium" panose="02000603090000020003" pitchFamily="2" charset="-79"/>
                <a:cs typeface="Big Caslon Medium" panose="02000603090000020003" pitchFamily="2" charset="-79"/>
              </a:rPr>
              <a:t>– All candidates are on the ballot, if no one receives 2/3 majority we go to a second ballot</a:t>
            </a:r>
          </a:p>
          <a:p>
            <a:pPr marL="285750" indent="-285750">
              <a:buFont typeface="Arial" panose="020B0604020202020204" pitchFamily="34" charset="0"/>
              <a:buChar char="•"/>
            </a:pPr>
            <a:r>
              <a:rPr lang="en-US" u="sng" dirty="0">
                <a:solidFill>
                  <a:schemeClr val="tx1"/>
                </a:solidFill>
                <a:latin typeface="Big Caslon Medium" panose="02000603090000020003" pitchFamily="2" charset="-79"/>
                <a:cs typeface="Big Caslon Medium" panose="02000603090000020003" pitchFamily="2" charset="-79"/>
              </a:rPr>
              <a:t>Second Ballot </a:t>
            </a:r>
            <a:r>
              <a:rPr lang="en-US" dirty="0">
                <a:solidFill>
                  <a:schemeClr val="tx1"/>
                </a:solidFill>
                <a:latin typeface="Big Caslon Medium" panose="02000603090000020003" pitchFamily="2" charset="-79"/>
                <a:cs typeface="Big Caslon Medium" panose="02000603090000020003" pitchFamily="2" charset="-79"/>
              </a:rPr>
              <a:t>– All candidates are on the ballot, if no one receives 2/3 majority we go to a third ballot</a:t>
            </a:r>
          </a:p>
          <a:p>
            <a:pPr marL="285750" indent="-285750">
              <a:buFont typeface="Arial" panose="020B0604020202020204" pitchFamily="34" charset="0"/>
              <a:buChar char="•"/>
            </a:pPr>
            <a:r>
              <a:rPr lang="en-US" u="sng" dirty="0">
                <a:solidFill>
                  <a:schemeClr val="tx1"/>
                </a:solidFill>
                <a:latin typeface="Big Caslon Medium" panose="02000603090000020003" pitchFamily="2" charset="-79"/>
                <a:cs typeface="Big Caslon Medium" panose="02000603090000020003" pitchFamily="2" charset="-79"/>
              </a:rPr>
              <a:t>Third Ballot </a:t>
            </a:r>
            <a:r>
              <a:rPr lang="en-US" dirty="0">
                <a:solidFill>
                  <a:schemeClr val="tx1"/>
                </a:solidFill>
                <a:latin typeface="Big Caslon Medium" panose="02000603090000020003" pitchFamily="2" charset="-79"/>
                <a:cs typeface="Big Caslon Medium" panose="02000603090000020003" pitchFamily="2" charset="-79"/>
              </a:rPr>
              <a:t>– All candidates who received less that 1/5 of the vote in the second ballot are removed, and the remaining candidates are now voted on, and if no one receives 2/3 majority, we go to a fourth ballot</a:t>
            </a:r>
          </a:p>
          <a:p>
            <a:pPr marL="285750" indent="-285750">
              <a:buFont typeface="Arial" panose="020B0604020202020204" pitchFamily="34" charset="0"/>
              <a:buChar char="•"/>
            </a:pPr>
            <a:r>
              <a:rPr lang="en-US" u="sng" dirty="0">
                <a:solidFill>
                  <a:schemeClr val="tx1"/>
                </a:solidFill>
                <a:latin typeface="Big Caslon Medium" panose="02000603090000020003" pitchFamily="2" charset="-79"/>
                <a:cs typeface="Big Caslon Medium" panose="02000603090000020003" pitchFamily="2" charset="-79"/>
              </a:rPr>
              <a:t>Fourth Ballot </a:t>
            </a:r>
            <a:r>
              <a:rPr lang="en-US" dirty="0">
                <a:solidFill>
                  <a:schemeClr val="tx1"/>
                </a:solidFill>
                <a:latin typeface="Big Caslon Medium" panose="02000603090000020003" pitchFamily="2" charset="-79"/>
                <a:cs typeface="Big Caslon Medium" panose="02000603090000020003" pitchFamily="2" charset="-79"/>
              </a:rPr>
              <a:t>– Any candidates that did not receive 1/3 of the vote in the third ballot are removed. The remaining candidates are now voted on, and if no one receives a 2/3 majority, we go to a fifth ballot</a:t>
            </a:r>
          </a:p>
          <a:p>
            <a:pPr marL="285750" indent="-285750">
              <a:buFont typeface="Arial" panose="020B0604020202020204" pitchFamily="34" charset="0"/>
              <a:buChar char="•"/>
            </a:pPr>
            <a:r>
              <a:rPr lang="en-US" u="sng" dirty="0">
                <a:solidFill>
                  <a:schemeClr val="tx1"/>
                </a:solidFill>
                <a:latin typeface="Big Caslon Medium" panose="02000603090000020003" pitchFamily="2" charset="-79"/>
                <a:cs typeface="Big Caslon Medium" panose="02000603090000020003" pitchFamily="2" charset="-79"/>
              </a:rPr>
              <a:t>Fifth Ballot </a:t>
            </a:r>
            <a:r>
              <a:rPr lang="en-US" dirty="0">
                <a:solidFill>
                  <a:schemeClr val="tx1"/>
                </a:solidFill>
                <a:latin typeface="Big Caslon Medium" panose="02000603090000020003" pitchFamily="2" charset="-79"/>
                <a:cs typeface="Big Caslon Medium" panose="02000603090000020003" pitchFamily="2" charset="-79"/>
              </a:rPr>
              <a:t>– Only the top 2 candidates will participate in the Fifth and Final Ballot. If neither candidate receives a 2/3 majority, their names will go to the hat and the new Area Officer will be drawn from the hat.</a:t>
            </a:r>
          </a:p>
          <a:p>
            <a:pPr marL="285750" indent="-285750">
              <a:buFont typeface="Arial" panose="020B0604020202020204" pitchFamily="34" charset="0"/>
              <a:buChar char="•"/>
            </a:pP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3DF805-C0F5-283E-B39B-D93EA938CECA}"/>
              </a:ext>
            </a:extLst>
          </p:cNvPr>
          <p:cNvSpPr txBox="1"/>
          <p:nvPr/>
        </p:nvSpPr>
        <p:spPr>
          <a:xfrm>
            <a:off x="2301349" y="656326"/>
            <a:ext cx="7724340"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Election Procedure and Voting</a:t>
            </a:r>
          </a:p>
        </p:txBody>
      </p:sp>
    </p:spTree>
    <p:extLst>
      <p:ext uri="{BB962C8B-B14F-4D97-AF65-F5344CB8AC3E}">
        <p14:creationId xmlns:p14="http://schemas.microsoft.com/office/powerpoint/2010/main" val="1379275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3DF805-C0F5-283E-B39B-D93EA938CECA}"/>
              </a:ext>
            </a:extLst>
          </p:cNvPr>
          <p:cNvSpPr txBox="1"/>
          <p:nvPr/>
        </p:nvSpPr>
        <p:spPr>
          <a:xfrm>
            <a:off x="2756703" y="441725"/>
            <a:ext cx="6678593" cy="1200329"/>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GSRs and Voting</a:t>
            </a:r>
          </a:p>
          <a:p>
            <a:pPr algn="ctr"/>
            <a:r>
              <a:rPr lang="en-US" sz="2800" dirty="0">
                <a:solidFill>
                  <a:schemeClr val="bg1">
                    <a:lumMod val="65000"/>
                  </a:schemeClr>
                </a:solidFill>
                <a:latin typeface="Big Caslon Medium" panose="02000603090000020003" pitchFamily="2" charset="-79"/>
                <a:cs typeface="Big Caslon Medium" panose="02000603090000020003" pitchFamily="2" charset="-79"/>
              </a:rPr>
              <a:t>Elections</a:t>
            </a:r>
          </a:p>
        </p:txBody>
      </p:sp>
      <p:pic>
        <p:nvPicPr>
          <p:cNvPr id="2" name="Picture 2" descr="Tally' vs. 'Tabulate': What is the difference? | Merriam-Webster">
            <a:extLst>
              <a:ext uri="{FF2B5EF4-FFF2-40B4-BE49-F238E27FC236}">
                <a16:creationId xmlns:a16="http://schemas.microsoft.com/office/drawing/2014/main" id="{3ACEFCF0-508E-9367-FCBE-5B154E5941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178" y="2079191"/>
            <a:ext cx="5309937" cy="39824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0D16EC-CEE6-EF66-A72F-2DCF2E5E10BD}"/>
              </a:ext>
            </a:extLst>
          </p:cNvPr>
          <p:cNvSpPr txBox="1"/>
          <p:nvPr/>
        </p:nvSpPr>
        <p:spPr>
          <a:xfrm>
            <a:off x="5882782" y="2177592"/>
            <a:ext cx="6077520" cy="3785652"/>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Only GSRs can vote at GSSA</a:t>
            </a:r>
          </a:p>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GSRs must sign in at the Assembly no later than 9am Sunday morning to be eligible to vote</a:t>
            </a:r>
          </a:p>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We currently use paper ballots for elections</a:t>
            </a:r>
          </a:p>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The DCM will hand out ballot sheets to each GSR in their District or Zone</a:t>
            </a:r>
          </a:p>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Each GSR will write the name of the candidate they are voting for on the ballot paper, fold it in half, and hand it back to their DCM</a:t>
            </a:r>
          </a:p>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The ballots will  be carried to the podium to be counted</a:t>
            </a:r>
          </a:p>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Counting the ballots happens by tallying</a:t>
            </a:r>
          </a:p>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The chairperson will announce each ballot</a:t>
            </a:r>
          </a:p>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There will be one person marking the tally board and two additional counters on the podium</a:t>
            </a:r>
          </a:p>
          <a:p>
            <a:pPr marL="285750" indent="-285750">
              <a:buFont typeface="Arial" panose="020B0604020202020204" pitchFamily="34" charset="0"/>
              <a:buChar char="•"/>
            </a:pPr>
            <a:r>
              <a:rPr lang="en-US" sz="1600" dirty="0">
                <a:latin typeface="Big Caslon Medium" panose="02000603090000020003" pitchFamily="2" charset="-79"/>
                <a:cs typeface="Big Caslon Medium" panose="02000603090000020003" pitchFamily="2" charset="-79"/>
              </a:rPr>
              <a:t>You can only vote if you are in the room – if you miss the vote, there is no vote for your group</a:t>
            </a:r>
          </a:p>
        </p:txBody>
      </p:sp>
    </p:spTree>
    <p:extLst>
      <p:ext uri="{BB962C8B-B14F-4D97-AF65-F5344CB8AC3E}">
        <p14:creationId xmlns:p14="http://schemas.microsoft.com/office/powerpoint/2010/main" val="123969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US" sz="3600" dirty="0">
                <a:solidFill>
                  <a:schemeClr val="tx1"/>
                </a:solidFill>
                <a:latin typeface="Big Caslon Medium" panose="02000603090000020003" pitchFamily="2" charset="-79"/>
                <a:cs typeface="Big Caslon Medium" panose="02000603090000020003" pitchFamily="2" charset="-79"/>
              </a:rPr>
              <a:t>Concept III – Right of Decision </a:t>
            </a:r>
          </a:p>
          <a:p>
            <a:pPr algn="ctr"/>
            <a:r>
              <a:rPr lang="en-US" sz="2000" dirty="0">
                <a:solidFill>
                  <a:schemeClr val="tx1"/>
                </a:solidFill>
                <a:latin typeface="Big Caslon Medium" panose="02000603090000020003" pitchFamily="2" charset="-79"/>
                <a:cs typeface="Big Caslon Medium" panose="02000603090000020003" pitchFamily="2" charset="-79"/>
              </a:rPr>
              <a:t>We trust our responsible leaders to decide</a:t>
            </a:r>
            <a:endParaRPr lang="en-US" sz="4000" dirty="0">
              <a:solidFill>
                <a:schemeClr val="tx1"/>
              </a:solidFill>
              <a:latin typeface="Big Caslon Medium" panose="02000603090000020003" pitchFamily="2" charset="-79"/>
              <a:cs typeface="Big Caslon Medium" panose="02000603090000020003" pitchFamily="2" charset="-79"/>
            </a:endParaRPr>
          </a:p>
          <a:p>
            <a:pPr marL="285750" indent="-285750" algn="ctr">
              <a:buFont typeface="Arial" panose="020B0604020202020204" pitchFamily="34" charset="0"/>
              <a:buChar char="•"/>
            </a:pPr>
            <a:r>
              <a:rPr lang="en-US" sz="3600" dirty="0">
                <a:solidFill>
                  <a:schemeClr val="tx1"/>
                </a:solidFill>
                <a:latin typeface="Big Caslon Medium" panose="02000603090000020003" pitchFamily="2" charset="-79"/>
                <a:cs typeface="Big Caslon Medium" panose="02000603090000020003" pitchFamily="2" charset="-79"/>
              </a:rPr>
              <a:t>Concept V – Right of Appeal </a:t>
            </a:r>
          </a:p>
          <a:p>
            <a:pPr algn="ctr"/>
            <a:r>
              <a:rPr lang="en-US" sz="2000" dirty="0">
                <a:solidFill>
                  <a:schemeClr val="tx1"/>
                </a:solidFill>
                <a:latin typeface="Big Caslon Medium" panose="02000603090000020003" pitchFamily="2" charset="-79"/>
                <a:cs typeface="Big Caslon Medium" panose="02000603090000020003" pitchFamily="2" charset="-79"/>
              </a:rPr>
              <a:t>Minority opinion will be heard</a:t>
            </a:r>
            <a:endParaRPr lang="en-US" sz="4000" dirty="0">
              <a:solidFill>
                <a:schemeClr val="tx1"/>
              </a:solidFill>
              <a:latin typeface="Big Caslon Medium" panose="02000603090000020003" pitchFamily="2" charset="-79"/>
              <a:cs typeface="Big Caslon Medium" panose="02000603090000020003" pitchFamily="2" charset="-79"/>
            </a:endParaRPr>
          </a:p>
          <a:p>
            <a:pPr marL="285750" indent="-285750" algn="ctr">
              <a:buFont typeface="Arial" panose="020B0604020202020204" pitchFamily="34" charset="0"/>
              <a:buChar char="•"/>
            </a:pPr>
            <a:r>
              <a:rPr lang="en-US" sz="3600" dirty="0">
                <a:solidFill>
                  <a:schemeClr val="tx1"/>
                </a:solidFill>
                <a:latin typeface="Big Caslon Medium" panose="02000603090000020003" pitchFamily="2" charset="-79"/>
                <a:cs typeface="Big Caslon Medium" panose="02000603090000020003" pitchFamily="2" charset="-79"/>
              </a:rPr>
              <a:t>Concept IX – Service Leadership</a:t>
            </a:r>
            <a:r>
              <a:rPr lang="en-US" sz="2000" dirty="0">
                <a:solidFill>
                  <a:schemeClr val="tx1"/>
                </a:solidFill>
                <a:latin typeface="Big Caslon Medium" panose="02000603090000020003" pitchFamily="2" charset="-79"/>
                <a:cs typeface="Big Caslon Medium" panose="02000603090000020003" pitchFamily="2" charset="-79"/>
              </a:rPr>
              <a:t> </a:t>
            </a:r>
          </a:p>
          <a:p>
            <a:pPr algn="ctr"/>
            <a:r>
              <a:rPr lang="en-US" sz="2000" dirty="0">
                <a:solidFill>
                  <a:schemeClr val="tx1"/>
                </a:solidFill>
                <a:latin typeface="Big Caslon Medium" panose="02000603090000020003" pitchFamily="2" charset="-79"/>
                <a:cs typeface="Big Caslon Medium" panose="02000603090000020003" pitchFamily="2" charset="-79"/>
              </a:rPr>
              <a:t>We must take care in selecting our trusted servants</a:t>
            </a:r>
            <a:endParaRPr lang="en-US" sz="36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3DF805-C0F5-283E-B39B-D93EA938CECA}"/>
              </a:ext>
            </a:extLst>
          </p:cNvPr>
          <p:cNvSpPr txBox="1"/>
          <p:nvPr/>
        </p:nvSpPr>
        <p:spPr>
          <a:xfrm>
            <a:off x="2418491" y="317771"/>
            <a:ext cx="7355017" cy="1446550"/>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Helpful Concepts for Nominating and Voting</a:t>
            </a:r>
          </a:p>
        </p:txBody>
      </p:sp>
    </p:spTree>
    <p:extLst>
      <p:ext uri="{BB962C8B-B14F-4D97-AF65-F5344CB8AC3E}">
        <p14:creationId xmlns:p14="http://schemas.microsoft.com/office/powerpoint/2010/main" val="38025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application&#10;&#10;Description automatically generated">
            <a:extLst>
              <a:ext uri="{FF2B5EF4-FFF2-40B4-BE49-F238E27FC236}">
                <a16:creationId xmlns:a16="http://schemas.microsoft.com/office/drawing/2014/main" id="{08B8C874-EE04-FEC1-B4CD-CC80471E3BDB}"/>
              </a:ext>
            </a:extLst>
          </p:cNvPr>
          <p:cNvPicPr>
            <a:picLocks noChangeAspect="1"/>
          </p:cNvPicPr>
          <p:nvPr/>
        </p:nvPicPr>
        <p:blipFill>
          <a:blip r:embed="rId2"/>
          <a:stretch>
            <a:fillRect/>
          </a:stretch>
        </p:blipFill>
        <p:spPr>
          <a:xfrm>
            <a:off x="3579167" y="302336"/>
            <a:ext cx="8341842" cy="6253327"/>
          </a:xfrm>
          <a:prstGeom prst="rect">
            <a:avLst/>
          </a:prstGeom>
        </p:spPr>
      </p:pic>
      <p:sp>
        <p:nvSpPr>
          <p:cNvPr id="4" name="TextBox 3">
            <a:extLst>
              <a:ext uri="{FF2B5EF4-FFF2-40B4-BE49-F238E27FC236}">
                <a16:creationId xmlns:a16="http://schemas.microsoft.com/office/drawing/2014/main" id="{98D1AD68-025C-0541-9CDD-E89F91157FC1}"/>
              </a:ext>
            </a:extLst>
          </p:cNvPr>
          <p:cNvSpPr txBox="1"/>
          <p:nvPr/>
        </p:nvSpPr>
        <p:spPr>
          <a:xfrm>
            <a:off x="520700" y="3105834"/>
            <a:ext cx="2832100" cy="646331"/>
          </a:xfrm>
          <a:prstGeom prst="rect">
            <a:avLst/>
          </a:prstGeom>
          <a:noFill/>
        </p:spPr>
        <p:txBody>
          <a:bodyPr wrap="square" rtlCol="0">
            <a:spAutoFit/>
          </a:bodyPr>
          <a:lstStyle/>
          <a:p>
            <a:r>
              <a:rPr lang="en-US" sz="3600" dirty="0" err="1">
                <a:latin typeface="Big Caslon Medium" panose="02000603090000020003" pitchFamily="2" charset="-79"/>
                <a:cs typeface="Big Caslon Medium" panose="02000603090000020003" pitchFamily="2" charset="-79"/>
              </a:rPr>
              <a:t>aageorgia.org</a:t>
            </a:r>
            <a:endParaRPr lang="en-US" sz="3600" dirty="0">
              <a:latin typeface="Big Caslon Medium" panose="02000603090000020003" pitchFamily="2" charset="-79"/>
              <a:cs typeface="Big Caslon Medium" panose="02000603090000020003" pitchFamily="2" charset="-79"/>
            </a:endParaRPr>
          </a:p>
        </p:txBody>
      </p:sp>
      <p:sp>
        <p:nvSpPr>
          <p:cNvPr id="5" name="Left Arrow 4">
            <a:extLst>
              <a:ext uri="{FF2B5EF4-FFF2-40B4-BE49-F238E27FC236}">
                <a16:creationId xmlns:a16="http://schemas.microsoft.com/office/drawing/2014/main" id="{644986F3-C79C-9263-43FD-5894D8FC9473}"/>
              </a:ext>
            </a:extLst>
          </p:cNvPr>
          <p:cNvSpPr/>
          <p:nvPr/>
        </p:nvSpPr>
        <p:spPr>
          <a:xfrm>
            <a:off x="7750088" y="3031436"/>
            <a:ext cx="1016225" cy="19878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2887048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D8C0B2-BAE9-7B36-087C-F89936ED47ED}"/>
              </a:ext>
            </a:extLst>
          </p:cNvPr>
          <p:cNvSpPr txBox="1"/>
          <p:nvPr/>
        </p:nvSpPr>
        <p:spPr>
          <a:xfrm>
            <a:off x="2526049" y="626987"/>
            <a:ext cx="6678593"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Recap Questions</a:t>
            </a:r>
          </a:p>
        </p:txBody>
      </p:sp>
      <p:pic>
        <p:nvPicPr>
          <p:cNvPr id="7" name="Picture 2" descr="Any Questions Images – Browse 4,067 Stock Photos, Vectors, and Video |  Adobe Stock">
            <a:extLst>
              <a:ext uri="{FF2B5EF4-FFF2-40B4-BE49-F238E27FC236}">
                <a16:creationId xmlns:a16="http://schemas.microsoft.com/office/drawing/2014/main" id="{1FEA2CBC-CCC4-F64A-AF7A-431EE35C7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66" y="2241787"/>
            <a:ext cx="9803757" cy="365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10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Big Caslon Medium" panose="02000603090000020003" pitchFamily="2" charset="-79"/>
                <a:cs typeface="Big Caslon Medium" panose="02000603090000020003" pitchFamily="2" charset="-79"/>
              </a:rPr>
              <a:t>Responsibilities of Area Trusted Servants</a:t>
            </a:r>
          </a:p>
          <a:p>
            <a:pPr algn="ctr"/>
            <a:r>
              <a:rPr lang="en-US" sz="3600" dirty="0">
                <a:solidFill>
                  <a:schemeClr val="tx1"/>
                </a:solidFill>
                <a:latin typeface="Big Caslon Medium" panose="02000603090000020003" pitchFamily="2" charset="-79"/>
                <a:cs typeface="Big Caslon Medium" panose="02000603090000020003" pitchFamily="2" charset="-79"/>
              </a:rPr>
              <a:t>Service Sponsors</a:t>
            </a:r>
          </a:p>
          <a:p>
            <a:pPr algn="ctr"/>
            <a:r>
              <a:rPr lang="en-US" sz="3600" dirty="0">
                <a:solidFill>
                  <a:schemeClr val="tx1"/>
                </a:solidFill>
                <a:latin typeface="Big Caslon Medium" panose="02000603090000020003" pitchFamily="2" charset="-79"/>
                <a:cs typeface="Big Caslon Medium" panose="02000603090000020003" pitchFamily="2" charset="-79"/>
              </a:rPr>
              <a:t>Group Inventories</a:t>
            </a:r>
          </a:p>
          <a:p>
            <a:pPr marL="285750" indent="-285750" algn="ctr">
              <a:buFont typeface="Arial" panose="020B0604020202020204" pitchFamily="34" charset="0"/>
              <a:buChar char="•"/>
            </a:pPr>
            <a:endParaRPr lang="en-US" sz="36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3DF805-C0F5-283E-B39B-D93EA938CECA}"/>
              </a:ext>
            </a:extLst>
          </p:cNvPr>
          <p:cNvSpPr txBox="1"/>
          <p:nvPr/>
        </p:nvSpPr>
        <p:spPr>
          <a:xfrm>
            <a:off x="2219708" y="317771"/>
            <a:ext cx="7355017" cy="1446550"/>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GSR Orientation </a:t>
            </a:r>
          </a:p>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Part 3</a:t>
            </a:r>
          </a:p>
        </p:txBody>
      </p:sp>
    </p:spTree>
    <p:extLst>
      <p:ext uri="{BB962C8B-B14F-4D97-AF65-F5344CB8AC3E}">
        <p14:creationId xmlns:p14="http://schemas.microsoft.com/office/powerpoint/2010/main" val="329903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7529649"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Delegate – attends the General Service Conference in New York, attends Area events, plans the Assembly, reports to the Assembly</a:t>
            </a:r>
          </a:p>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Alternate Delegate – contact for the Prepaid Convention committees and Cluster Forums, attends area events, available to fill in for the Delegate</a:t>
            </a:r>
          </a:p>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Chairperson (immediate past Delegate) – plan Assembly business meeting, familiar with meeting procedures, chair the assembly business meeting, reviews motions with motion makers</a:t>
            </a: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980CF68-9CA2-8316-9985-CCA338936C07}"/>
              </a:ext>
            </a:extLst>
          </p:cNvPr>
          <p:cNvSpPr txBox="1"/>
          <p:nvPr/>
        </p:nvSpPr>
        <p:spPr>
          <a:xfrm>
            <a:off x="3432450" y="317771"/>
            <a:ext cx="5327099" cy="1446550"/>
          </a:xfrm>
          <a:prstGeom prst="rect">
            <a:avLst/>
          </a:prstGeom>
          <a:noFill/>
        </p:spPr>
        <p:txBody>
          <a:bodyPr wrap="none" rtlCol="0">
            <a:spAutoFit/>
          </a:bodyPr>
          <a:lstStyle/>
          <a:p>
            <a:pPr algn="ctr"/>
            <a:r>
              <a:rPr lang="en-US" sz="4400" dirty="0">
                <a:solidFill>
                  <a:schemeClr val="bg2">
                    <a:lumMod val="75000"/>
                  </a:schemeClr>
                </a:solidFill>
                <a:latin typeface="Big Caslon Medium" panose="02000603090000020003" pitchFamily="2" charset="-79"/>
                <a:cs typeface="Big Caslon Medium" panose="02000603090000020003" pitchFamily="2" charset="-79"/>
              </a:rPr>
              <a:t>Ares Trusted Servants</a:t>
            </a:r>
          </a:p>
          <a:p>
            <a:pPr algn="ctr"/>
            <a:r>
              <a:rPr lang="en-US" sz="4400" dirty="0">
                <a:solidFill>
                  <a:schemeClr val="bg2">
                    <a:lumMod val="75000"/>
                  </a:schemeClr>
                </a:solidFill>
                <a:latin typeface="Big Caslon Medium" panose="02000603090000020003" pitchFamily="2" charset="-79"/>
                <a:cs typeface="Big Caslon Medium" panose="02000603090000020003" pitchFamily="2" charset="-79"/>
              </a:rPr>
              <a:t>Office Committee</a:t>
            </a:r>
          </a:p>
        </p:txBody>
      </p:sp>
      <p:pic>
        <p:nvPicPr>
          <p:cNvPr id="8" name="Picture 4">
            <a:extLst>
              <a:ext uri="{FF2B5EF4-FFF2-40B4-BE49-F238E27FC236}">
                <a16:creationId xmlns:a16="http://schemas.microsoft.com/office/drawing/2014/main" id="{92B803DC-CCDB-35F8-6CB2-0D34CB881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718" y="1919762"/>
            <a:ext cx="4311251" cy="4311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13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5658678" y="1909823"/>
            <a:ext cx="642529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200" dirty="0">
                <a:solidFill>
                  <a:schemeClr val="tx1"/>
                </a:solidFill>
                <a:latin typeface="Big Caslon Medium" panose="02000603090000020003" pitchFamily="2" charset="-79"/>
                <a:cs typeface="Big Caslon Medium" panose="02000603090000020003" pitchFamily="2" charset="-79"/>
              </a:rPr>
              <a:t>Office Committee Chairperson (immediate past Chairperson) – chair the office committee meetings, supervise Area office manager on behalf of the office committee, sometimes acts as parliamentarian</a:t>
            </a:r>
          </a:p>
          <a:p>
            <a:pPr marL="342900" indent="-342900">
              <a:buFont typeface="Arial" panose="020B0604020202020204" pitchFamily="34" charset="0"/>
              <a:buChar char="•"/>
            </a:pPr>
            <a:r>
              <a:rPr lang="en-US" sz="2200" dirty="0">
                <a:solidFill>
                  <a:schemeClr val="tx1"/>
                </a:solidFill>
                <a:latin typeface="Big Caslon Medium" panose="02000603090000020003" pitchFamily="2" charset="-79"/>
                <a:cs typeface="Big Caslon Medium" panose="02000603090000020003" pitchFamily="2" charset="-79"/>
              </a:rPr>
              <a:t>Secretary – assist with preparing the Assembly agenda, keep accurate minutes of Assembly Business Meeting, attend Area events, keep up-to-date group records, back up the Area Treasurer</a:t>
            </a:r>
          </a:p>
          <a:p>
            <a:pPr marL="342900" indent="-342900">
              <a:buFont typeface="Arial" panose="020B0604020202020204" pitchFamily="34" charset="0"/>
              <a:buChar char="•"/>
            </a:pPr>
            <a:r>
              <a:rPr lang="en-US" sz="2200" dirty="0">
                <a:solidFill>
                  <a:schemeClr val="tx1"/>
                </a:solidFill>
                <a:latin typeface="Big Caslon Medium" panose="02000603090000020003" pitchFamily="2" charset="-79"/>
                <a:cs typeface="Big Caslon Medium" panose="02000603090000020003" pitchFamily="2" charset="-79"/>
              </a:rPr>
              <a:t>Treasurer – provide financial reports, monitor spending, issue expense checks, attend Area events, back up Area Secretary</a:t>
            </a: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31D808F-5200-3862-CEF9-2EB9A1068E32}"/>
              </a:ext>
            </a:extLst>
          </p:cNvPr>
          <p:cNvSpPr txBox="1"/>
          <p:nvPr/>
        </p:nvSpPr>
        <p:spPr>
          <a:xfrm>
            <a:off x="3432450" y="317771"/>
            <a:ext cx="5327099" cy="1446550"/>
          </a:xfrm>
          <a:prstGeom prst="rect">
            <a:avLst/>
          </a:prstGeom>
          <a:noFill/>
        </p:spPr>
        <p:txBody>
          <a:bodyPr wrap="none" rtlCol="0">
            <a:spAutoFit/>
          </a:bodyPr>
          <a:lstStyle/>
          <a:p>
            <a:pPr algn="ctr"/>
            <a:r>
              <a:rPr lang="en-US" sz="4400" dirty="0">
                <a:solidFill>
                  <a:schemeClr val="bg2">
                    <a:lumMod val="75000"/>
                  </a:schemeClr>
                </a:solidFill>
                <a:latin typeface="Big Caslon Medium" panose="02000603090000020003" pitchFamily="2" charset="-79"/>
                <a:cs typeface="Big Caslon Medium" panose="02000603090000020003" pitchFamily="2" charset="-79"/>
              </a:rPr>
              <a:t>Ares Trusted Servants</a:t>
            </a:r>
          </a:p>
          <a:p>
            <a:pPr algn="ctr"/>
            <a:r>
              <a:rPr lang="en-US" sz="4400" dirty="0">
                <a:solidFill>
                  <a:schemeClr val="bg2">
                    <a:lumMod val="75000"/>
                  </a:schemeClr>
                </a:solidFill>
                <a:latin typeface="Big Caslon Medium" panose="02000603090000020003" pitchFamily="2" charset="-79"/>
                <a:cs typeface="Big Caslon Medium" panose="02000603090000020003" pitchFamily="2" charset="-79"/>
              </a:rPr>
              <a:t>Office Committee</a:t>
            </a:r>
          </a:p>
        </p:txBody>
      </p:sp>
      <p:pic>
        <p:nvPicPr>
          <p:cNvPr id="3" name="Picture 6" descr="Committee | Meaning &amp; Definition | Features | Advantages &amp; Disadvantages">
            <a:extLst>
              <a:ext uri="{FF2B5EF4-FFF2-40B4-BE49-F238E27FC236}">
                <a16:creationId xmlns:a16="http://schemas.microsoft.com/office/drawing/2014/main" id="{C5816AF0-E22E-F70F-FDCC-442C4194C7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030" y="2205861"/>
            <a:ext cx="5550648" cy="372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658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56320" y="1926296"/>
            <a:ext cx="555937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State (Area) Office Manager – manages the office correspondence, group contributions, online and printed Area Directory, group records, Area archives, literature distribution. Also is a member of the Office Committee.</a:t>
            </a:r>
          </a:p>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State Office Assistant – assists manager with all duties, but they are not a member of the Office Committee.</a:t>
            </a:r>
          </a:p>
        </p:txBody>
      </p:sp>
      <p:sp>
        <p:nvSpPr>
          <p:cNvPr id="6" name="Rectangle 5">
            <a:extLst>
              <a:ext uri="{FF2B5EF4-FFF2-40B4-BE49-F238E27FC236}">
                <a16:creationId xmlns:a16="http://schemas.microsoft.com/office/drawing/2014/main" id="{85A74D9B-90DC-57E7-23E9-ECE1E1AF042C}"/>
              </a:ext>
            </a:extLst>
          </p:cNvPr>
          <p:cNvSpPr/>
          <p:nvPr/>
        </p:nvSpPr>
        <p:spPr>
          <a:xfrm>
            <a:off x="256320" y="257655"/>
            <a:ext cx="11840902" cy="165216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2FB280-A5E6-9FB8-A720-4D081D013D8F}"/>
              </a:ext>
            </a:extLst>
          </p:cNvPr>
          <p:cNvSpPr txBox="1"/>
          <p:nvPr/>
        </p:nvSpPr>
        <p:spPr>
          <a:xfrm>
            <a:off x="3527829" y="626987"/>
            <a:ext cx="5136342" cy="769441"/>
          </a:xfrm>
          <a:prstGeom prst="rect">
            <a:avLst/>
          </a:prstGeom>
          <a:noFill/>
        </p:spPr>
        <p:txBody>
          <a:bodyPr wrap="none" rtlCol="0">
            <a:spAutoFit/>
          </a:bodyPr>
          <a:lstStyle/>
          <a:p>
            <a:pPr algn="ctr"/>
            <a:r>
              <a:rPr lang="en-US" sz="4400" dirty="0">
                <a:solidFill>
                  <a:schemeClr val="bg2">
                    <a:lumMod val="75000"/>
                  </a:schemeClr>
                </a:solidFill>
                <a:latin typeface="Big Caslon Medium" panose="02000603090000020003" pitchFamily="2" charset="-79"/>
                <a:cs typeface="Big Caslon Medium" panose="02000603090000020003" pitchFamily="2" charset="-79"/>
              </a:rPr>
              <a:t>Ares Special Workers</a:t>
            </a:r>
          </a:p>
        </p:txBody>
      </p:sp>
      <p:pic>
        <p:nvPicPr>
          <p:cNvPr id="3" name="Picture 2" descr="Exhibit_63H_Cropped">
            <a:extLst>
              <a:ext uri="{FF2B5EF4-FFF2-40B4-BE49-F238E27FC236}">
                <a16:creationId xmlns:a16="http://schemas.microsoft.com/office/drawing/2014/main" id="{06786AF1-6E6F-72D2-D772-C8273D6CF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692" y="1909140"/>
            <a:ext cx="6268278" cy="4322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88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6"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36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3DF805-C0F5-283E-B39B-D93EA938CECA}"/>
              </a:ext>
            </a:extLst>
          </p:cNvPr>
          <p:cNvSpPr txBox="1"/>
          <p:nvPr/>
        </p:nvSpPr>
        <p:spPr>
          <a:xfrm>
            <a:off x="2418491" y="626987"/>
            <a:ext cx="7355017"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Other Helpful Topics</a:t>
            </a:r>
          </a:p>
        </p:txBody>
      </p:sp>
      <p:sp>
        <p:nvSpPr>
          <p:cNvPr id="2" name="TextBox 1">
            <a:extLst>
              <a:ext uri="{FF2B5EF4-FFF2-40B4-BE49-F238E27FC236}">
                <a16:creationId xmlns:a16="http://schemas.microsoft.com/office/drawing/2014/main" id="{4CCC4E2B-F1D1-E3A3-D208-A097003121CB}"/>
              </a:ext>
            </a:extLst>
          </p:cNvPr>
          <p:cNvSpPr txBox="1"/>
          <p:nvPr/>
        </p:nvSpPr>
        <p:spPr>
          <a:xfrm>
            <a:off x="2752596" y="2916256"/>
            <a:ext cx="4596384" cy="2308324"/>
          </a:xfrm>
          <a:prstGeom prst="rect">
            <a:avLst/>
          </a:prstGeom>
          <a:noFill/>
        </p:spPr>
        <p:txBody>
          <a:bodyPr wrap="square">
            <a:spAutoFit/>
          </a:bodyPr>
          <a:lstStyle/>
          <a:p>
            <a:r>
              <a:rPr lang="en-US" sz="2400" b="1" dirty="0">
                <a:effectLst/>
                <a:latin typeface="Georgia" panose="02040502050405020303" pitchFamily="18" charset="0"/>
              </a:rPr>
              <a:t>Service sponsor </a:t>
            </a:r>
            <a:r>
              <a:rPr lang="en-US" sz="2400" dirty="0">
                <a:effectLst/>
                <a:latin typeface="Georgia" panose="02040502050405020303" pitchFamily="18" charset="0"/>
              </a:rPr>
              <a:t>– someone that has knowledge of the Traditions, Concepts and Warranties and experience in service work that can share their experience, strength and hope. </a:t>
            </a:r>
            <a:endParaRPr lang="en-US" sz="2400" dirty="0">
              <a:effectLst/>
            </a:endParaRPr>
          </a:p>
        </p:txBody>
      </p:sp>
      <p:pic>
        <p:nvPicPr>
          <p:cNvPr id="10" name="Picture 9" descr="A picture containing text, screenshot, graphic design, font&#10;&#10;Description automatically generated">
            <a:extLst>
              <a:ext uri="{FF2B5EF4-FFF2-40B4-BE49-F238E27FC236}">
                <a16:creationId xmlns:a16="http://schemas.microsoft.com/office/drawing/2014/main" id="{58970C5F-971F-F531-6A4C-EED04616033E}"/>
              </a:ext>
            </a:extLst>
          </p:cNvPr>
          <p:cNvPicPr>
            <a:picLocks noChangeAspect="1"/>
          </p:cNvPicPr>
          <p:nvPr/>
        </p:nvPicPr>
        <p:blipFill>
          <a:blip r:embed="rId3"/>
          <a:stretch>
            <a:fillRect/>
          </a:stretch>
        </p:blipFill>
        <p:spPr>
          <a:xfrm>
            <a:off x="317397" y="1973086"/>
            <a:ext cx="2022334" cy="4194663"/>
          </a:xfrm>
          <a:prstGeom prst="rect">
            <a:avLst/>
          </a:prstGeom>
        </p:spPr>
      </p:pic>
      <p:pic>
        <p:nvPicPr>
          <p:cNvPr id="12" name="Picture 11" descr="A close-up of a document&#10;&#10;Description automatically generated with medium confidence">
            <a:extLst>
              <a:ext uri="{FF2B5EF4-FFF2-40B4-BE49-F238E27FC236}">
                <a16:creationId xmlns:a16="http://schemas.microsoft.com/office/drawing/2014/main" id="{B250432A-A0FF-F5C9-A6C7-5507F91E42B3}"/>
              </a:ext>
            </a:extLst>
          </p:cNvPr>
          <p:cNvPicPr>
            <a:picLocks noChangeAspect="1"/>
          </p:cNvPicPr>
          <p:nvPr/>
        </p:nvPicPr>
        <p:blipFill>
          <a:blip r:embed="rId4"/>
          <a:stretch>
            <a:fillRect/>
          </a:stretch>
        </p:blipFill>
        <p:spPr>
          <a:xfrm>
            <a:off x="7549115" y="1957659"/>
            <a:ext cx="2225459" cy="4273353"/>
          </a:xfrm>
          <a:prstGeom prst="rect">
            <a:avLst/>
          </a:prstGeom>
        </p:spPr>
      </p:pic>
      <p:pic>
        <p:nvPicPr>
          <p:cNvPr id="14" name="Picture 13" descr="A close-up of a document&#10;&#10;Description automatically generated with medium confidence">
            <a:extLst>
              <a:ext uri="{FF2B5EF4-FFF2-40B4-BE49-F238E27FC236}">
                <a16:creationId xmlns:a16="http://schemas.microsoft.com/office/drawing/2014/main" id="{976DE95E-9177-48C9-1748-BFC10041B698}"/>
              </a:ext>
            </a:extLst>
          </p:cNvPr>
          <p:cNvPicPr>
            <a:picLocks noChangeAspect="1"/>
          </p:cNvPicPr>
          <p:nvPr/>
        </p:nvPicPr>
        <p:blipFill>
          <a:blip r:embed="rId5"/>
          <a:stretch>
            <a:fillRect/>
          </a:stretch>
        </p:blipFill>
        <p:spPr>
          <a:xfrm>
            <a:off x="9858507" y="1957662"/>
            <a:ext cx="2225459" cy="4273352"/>
          </a:xfrm>
          <a:prstGeom prst="rect">
            <a:avLst/>
          </a:prstGeom>
        </p:spPr>
      </p:pic>
    </p:spTree>
    <p:extLst>
      <p:ext uri="{BB962C8B-B14F-4D97-AF65-F5344CB8AC3E}">
        <p14:creationId xmlns:p14="http://schemas.microsoft.com/office/powerpoint/2010/main" val="614891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sz="36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3DF805-C0F5-283E-B39B-D93EA938CECA}"/>
              </a:ext>
            </a:extLst>
          </p:cNvPr>
          <p:cNvSpPr txBox="1"/>
          <p:nvPr/>
        </p:nvSpPr>
        <p:spPr>
          <a:xfrm>
            <a:off x="2418491" y="626987"/>
            <a:ext cx="7355017"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Other Helpful Topics</a:t>
            </a:r>
          </a:p>
        </p:txBody>
      </p:sp>
      <p:sp>
        <p:nvSpPr>
          <p:cNvPr id="3" name="TextBox 2">
            <a:extLst>
              <a:ext uri="{FF2B5EF4-FFF2-40B4-BE49-F238E27FC236}">
                <a16:creationId xmlns:a16="http://schemas.microsoft.com/office/drawing/2014/main" id="{5AD86ED9-B2E9-6242-199D-B17F44F1C006}"/>
              </a:ext>
            </a:extLst>
          </p:cNvPr>
          <p:cNvSpPr txBox="1"/>
          <p:nvPr/>
        </p:nvSpPr>
        <p:spPr>
          <a:xfrm>
            <a:off x="4749188" y="2546924"/>
            <a:ext cx="4783322" cy="3046988"/>
          </a:xfrm>
          <a:prstGeom prst="rect">
            <a:avLst/>
          </a:prstGeom>
          <a:noFill/>
        </p:spPr>
        <p:txBody>
          <a:bodyPr wrap="square">
            <a:spAutoFit/>
          </a:bodyPr>
          <a:lstStyle/>
          <a:p>
            <a:r>
              <a:rPr lang="en-US" sz="2400" dirty="0">
                <a:effectLst/>
                <a:latin typeface="Georgia" panose="02040502050405020303" pitchFamily="18" charset="0"/>
              </a:rPr>
              <a:t>Group inventory – a meeting to review the group’s effectiveness at fulfilling our primary purpose: to help alcoholic’s recover through the AA program. There are multiple methods for conducting a group inventory – see pamphlet, The AA Group. </a:t>
            </a:r>
            <a:endParaRPr lang="en-US" sz="2400" dirty="0">
              <a:effectLst/>
              <a:latin typeface="Wingdings2"/>
            </a:endParaRPr>
          </a:p>
        </p:txBody>
      </p:sp>
      <p:pic>
        <p:nvPicPr>
          <p:cNvPr id="8" name="Picture 4" descr="Group Inventory – Area 15 District 3">
            <a:extLst>
              <a:ext uri="{FF2B5EF4-FFF2-40B4-BE49-F238E27FC236}">
                <a16:creationId xmlns:a16="http://schemas.microsoft.com/office/drawing/2014/main" id="{716F1529-E64A-CFBB-7782-D855F8CAC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947" y="2018312"/>
            <a:ext cx="3762194" cy="41042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34D89A48-9701-AA70-335A-12650C01DB6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457" t="11220" r="28395" b="15250"/>
          <a:stretch/>
        </p:blipFill>
        <p:spPr bwMode="auto">
          <a:xfrm>
            <a:off x="10091557" y="1984443"/>
            <a:ext cx="1857375"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2423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471302-2C9A-267F-DCE5-F39FA564F71D}"/>
              </a:ext>
            </a:extLst>
          </p:cNvPr>
          <p:cNvSpPr/>
          <p:nvPr/>
        </p:nvSpPr>
        <p:spPr>
          <a:xfrm>
            <a:off x="100013" y="100013"/>
            <a:ext cx="11944350" cy="662940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F8B2291-D58E-F876-86A5-A53F061CBCE2}"/>
              </a:ext>
            </a:extLst>
          </p:cNvPr>
          <p:cNvSpPr txBox="1"/>
          <p:nvPr/>
        </p:nvSpPr>
        <p:spPr>
          <a:xfrm>
            <a:off x="200025" y="305068"/>
            <a:ext cx="11572875" cy="6247864"/>
          </a:xfrm>
          <a:prstGeom prst="rect">
            <a:avLst/>
          </a:prstGeom>
          <a:noFill/>
        </p:spPr>
        <p:txBody>
          <a:bodyPr wrap="square">
            <a:spAutoFit/>
          </a:bodyPr>
          <a:lstStyle/>
          <a:p>
            <a:r>
              <a:rPr lang="en-US" sz="1600" b="1" i="1" dirty="0">
                <a:effectLst/>
                <a:latin typeface="NewCenturySchlbkLTStd"/>
              </a:rPr>
              <a:t>A.A. Group Inventory (pg. 29-30)</a:t>
            </a:r>
            <a:endParaRPr lang="en-US" sz="1600" dirty="0"/>
          </a:p>
          <a:p>
            <a:r>
              <a:rPr lang="en-US" sz="1600" dirty="0">
                <a:effectLst/>
                <a:latin typeface="CenturyOldStyleStd"/>
              </a:rPr>
              <a:t>Many groups periodically hold a “group inventory meeting” to evaluate how well they are fulfilling their primary purpose: to help alcoholics recover through A.A.’s suggested Twelve Steps of recovery. Some groups take inventory by examining our Twelve Traditions, one at a time, to determine how well they are living up to these principles. </a:t>
            </a:r>
            <a:endParaRPr lang="en-US" sz="1600" dirty="0"/>
          </a:p>
          <a:p>
            <a:r>
              <a:rPr lang="en-US" sz="1600" dirty="0">
                <a:effectLst/>
                <a:latin typeface="CenturyOldStyleStd"/>
              </a:rPr>
              <a:t>The following questions, compiled from A.A. shared experience, may be useful in arriving at an informed group conscience. Groups will probably wish to add questions of their own: </a:t>
            </a:r>
            <a:endParaRPr lang="en-US" sz="1600" dirty="0"/>
          </a:p>
          <a:p>
            <a:r>
              <a:rPr lang="en-US" sz="1600" dirty="0">
                <a:effectLst/>
                <a:latin typeface="CenturyOldStyleStd"/>
              </a:rPr>
              <a:t>1. What is the basic purpose of our group?</a:t>
            </a:r>
            <a:br>
              <a:rPr lang="en-US" sz="1600" dirty="0">
                <a:effectLst/>
                <a:latin typeface="CenturyOldStyleStd"/>
              </a:rPr>
            </a:br>
            <a:r>
              <a:rPr lang="en-US" sz="1600" dirty="0">
                <a:effectLst/>
                <a:latin typeface="CenturyOldStyleStd"/>
              </a:rPr>
              <a:t>2.What more can our group do to carry the message? </a:t>
            </a:r>
            <a:endParaRPr lang="en-US" sz="1600" dirty="0"/>
          </a:p>
          <a:p>
            <a:pPr>
              <a:buFont typeface="+mj-lt"/>
              <a:buAutoNum type="arabicPeriod" startAt="3"/>
            </a:pPr>
            <a:r>
              <a:rPr lang="en-US" sz="1600" dirty="0">
                <a:effectLst/>
                <a:latin typeface="CenturyOldStyleStd"/>
              </a:rPr>
              <a:t>Is our group attracting alcoholics from different backgrounds? Are we seeing a good cross- section of our community, including those with accessibility issues? </a:t>
            </a:r>
          </a:p>
          <a:p>
            <a:pPr>
              <a:buFont typeface="+mj-lt"/>
              <a:buAutoNum type="arabicPeriod" startAt="3"/>
            </a:pPr>
            <a:r>
              <a:rPr lang="en-US" sz="1600" dirty="0">
                <a:effectLst/>
                <a:latin typeface="CenturyOldStyleStd"/>
              </a:rPr>
              <a:t>Do new members stick with us, or does the turn- over seem excessive? If so, why? What can we as a group do to retain members? </a:t>
            </a:r>
          </a:p>
          <a:p>
            <a:pPr>
              <a:buFont typeface="+mj-lt"/>
              <a:buAutoNum type="arabicPeriod" startAt="3"/>
            </a:pPr>
            <a:r>
              <a:rPr lang="en-US" sz="1600" dirty="0">
                <a:effectLst/>
                <a:latin typeface="CenturyOldStyleStd"/>
              </a:rPr>
              <a:t>Do we emphasize the importance of sponsor- ship? How effectively? How can we do it better? </a:t>
            </a:r>
          </a:p>
          <a:p>
            <a:pPr>
              <a:buFont typeface="+mj-lt"/>
              <a:buAutoNum type="arabicPeriod" startAt="3"/>
            </a:pPr>
            <a:r>
              <a:rPr lang="en-US" sz="1600" dirty="0">
                <a:effectLst/>
                <a:latin typeface="CenturyOldStyleStd"/>
              </a:rPr>
              <a:t>Are we careful to preserve the anonymity of our group members and other A.A.s outside the meeting rooms? Do we also leave what they share at meetings behind? </a:t>
            </a:r>
          </a:p>
          <a:p>
            <a:pPr>
              <a:buFont typeface="+mj-lt"/>
              <a:buAutoNum type="arabicPeriod" startAt="3"/>
            </a:pPr>
            <a:r>
              <a:rPr lang="en-US" sz="1600" dirty="0">
                <a:effectLst/>
                <a:latin typeface="CenturyOldStyleStd"/>
              </a:rPr>
              <a:t>Does our group emphasize to all members the value of keeping up with the kitchen, set-up, clean-up and other housekeeping chores that are essential for our Twelfth Step efforts? </a:t>
            </a:r>
          </a:p>
          <a:p>
            <a:pPr>
              <a:buFont typeface="+mj-lt"/>
              <a:buAutoNum type="arabicPeriod" startAt="3"/>
            </a:pPr>
            <a:r>
              <a:rPr lang="en-US" sz="1600" dirty="0">
                <a:effectLst/>
                <a:latin typeface="CenturyOldStyleStd"/>
              </a:rPr>
              <a:t>Are all members given the opportunity to speak at meetings and to participate in other group activities? </a:t>
            </a:r>
          </a:p>
          <a:p>
            <a:pPr>
              <a:buFont typeface="+mj-lt"/>
              <a:buAutoNum type="arabicPeriod" startAt="3"/>
            </a:pPr>
            <a:r>
              <a:rPr lang="en-US" sz="1600" dirty="0">
                <a:effectLst/>
                <a:latin typeface="CenturyOldStyleStd"/>
              </a:rPr>
              <a:t>Mindful that holding office is a great responsibility not to be viewed as the outcome of a popularity contest, are we choosing our officers with care? </a:t>
            </a:r>
          </a:p>
          <a:p>
            <a:pPr>
              <a:buFont typeface="+mj-lt"/>
              <a:buAutoNum type="arabicPeriod" startAt="3"/>
            </a:pPr>
            <a:r>
              <a:rPr lang="en-US" sz="1600" dirty="0">
                <a:effectLst/>
                <a:latin typeface="CenturyOldStyleStd"/>
              </a:rPr>
              <a:t>Are we doing all we can to provide a safe, attractive and accessible meeting place? </a:t>
            </a:r>
          </a:p>
          <a:p>
            <a:r>
              <a:rPr lang="en-US" sz="1600" dirty="0">
                <a:effectLst/>
                <a:latin typeface="CenturyOldStyleStd"/>
              </a:rPr>
              <a:t>Does our group do its fair share toward participating in the purpose of A.A. — as it relates to our Three Legacies of Recovery, Unity and Service? </a:t>
            </a:r>
            <a:endParaRPr lang="en-US" sz="1600" dirty="0"/>
          </a:p>
          <a:p>
            <a:pPr>
              <a:buFont typeface="+mj-lt"/>
              <a:buAutoNum type="arabicPeriod" startAt="12"/>
            </a:pPr>
            <a:r>
              <a:rPr lang="en-US" sz="1600" dirty="0">
                <a:effectLst/>
                <a:latin typeface="CenturyOldStyleStd"/>
              </a:rPr>
              <a:t>What has our group done lately to bring the A.A. message to the attention of professionals in the community — the physicians, clergy, court officials, educators and others who are often the first to see alcoholics in need of help? </a:t>
            </a:r>
          </a:p>
          <a:p>
            <a:pPr>
              <a:buFont typeface="+mj-lt"/>
              <a:buAutoNum type="arabicPeriod" startAt="12"/>
            </a:pPr>
            <a:r>
              <a:rPr lang="en-US" sz="1600" dirty="0">
                <a:effectLst/>
                <a:latin typeface="CenturyOldStyleStd"/>
              </a:rPr>
              <a:t>How is our group fulfilling its responsibility to the Seventh Tradition? </a:t>
            </a:r>
          </a:p>
        </p:txBody>
      </p:sp>
    </p:spTree>
    <p:extLst>
      <p:ext uri="{BB962C8B-B14F-4D97-AF65-F5344CB8AC3E}">
        <p14:creationId xmlns:p14="http://schemas.microsoft.com/office/powerpoint/2010/main" val="6721365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US" sz="18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3DF805-C0F5-283E-B39B-D93EA938CECA}"/>
              </a:ext>
            </a:extLst>
          </p:cNvPr>
          <p:cNvSpPr txBox="1"/>
          <p:nvPr/>
        </p:nvSpPr>
        <p:spPr>
          <a:xfrm>
            <a:off x="2756701" y="665474"/>
            <a:ext cx="6678593"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The 12 Traditions</a:t>
            </a:r>
          </a:p>
        </p:txBody>
      </p:sp>
      <p:sp>
        <p:nvSpPr>
          <p:cNvPr id="2" name="TextBox 1">
            <a:extLst>
              <a:ext uri="{FF2B5EF4-FFF2-40B4-BE49-F238E27FC236}">
                <a16:creationId xmlns:a16="http://schemas.microsoft.com/office/drawing/2014/main" id="{F4D2E460-E839-F6C9-5553-2D21B797E97D}"/>
              </a:ext>
            </a:extLst>
          </p:cNvPr>
          <p:cNvSpPr txBox="1"/>
          <p:nvPr/>
        </p:nvSpPr>
        <p:spPr>
          <a:xfrm>
            <a:off x="2463246" y="3163321"/>
            <a:ext cx="7265505" cy="1323439"/>
          </a:xfrm>
          <a:prstGeom prst="rect">
            <a:avLst/>
          </a:prstGeom>
          <a:noFill/>
        </p:spPr>
        <p:txBody>
          <a:bodyPr wrap="square" rtlCol="0">
            <a:spAutoFit/>
          </a:bodyPr>
          <a:lstStyle/>
          <a:p>
            <a:pPr algn="ctr"/>
            <a:r>
              <a:rPr lang="en-US" sz="4000" dirty="0">
                <a:solidFill>
                  <a:srgbClr val="C00000"/>
                </a:solidFill>
                <a:latin typeface="Big Caslon Medium" panose="02000603090000020003" pitchFamily="2" charset="-79"/>
                <a:cs typeface="Big Caslon Medium" panose="02000603090000020003" pitchFamily="2" charset="-79"/>
              </a:rPr>
              <a:t>The Traditions and</a:t>
            </a:r>
          </a:p>
          <a:p>
            <a:pPr algn="ctr"/>
            <a:r>
              <a:rPr lang="en-US" sz="4000" dirty="0">
                <a:solidFill>
                  <a:srgbClr val="C00000"/>
                </a:solidFill>
                <a:latin typeface="Big Caslon Medium" panose="02000603090000020003" pitchFamily="2" charset="-79"/>
                <a:cs typeface="Big Caslon Medium" panose="02000603090000020003" pitchFamily="2" charset="-79"/>
              </a:rPr>
              <a:t>Solving Group Problems</a:t>
            </a:r>
          </a:p>
        </p:txBody>
      </p:sp>
    </p:spTree>
    <p:extLst>
      <p:ext uri="{BB962C8B-B14F-4D97-AF65-F5344CB8AC3E}">
        <p14:creationId xmlns:p14="http://schemas.microsoft.com/office/powerpoint/2010/main" val="3510763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AutoNum type="arabicPeriod"/>
            </a:pPr>
            <a:endParaRPr lang="en-US" sz="18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63DF805-C0F5-283E-B39B-D93EA938CECA}"/>
              </a:ext>
            </a:extLst>
          </p:cNvPr>
          <p:cNvSpPr txBox="1"/>
          <p:nvPr/>
        </p:nvSpPr>
        <p:spPr>
          <a:xfrm>
            <a:off x="2756703" y="656326"/>
            <a:ext cx="6678593"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The 12 Traditions</a:t>
            </a:r>
          </a:p>
        </p:txBody>
      </p:sp>
      <p:sp>
        <p:nvSpPr>
          <p:cNvPr id="2" name="TextBox 1">
            <a:extLst>
              <a:ext uri="{FF2B5EF4-FFF2-40B4-BE49-F238E27FC236}">
                <a16:creationId xmlns:a16="http://schemas.microsoft.com/office/drawing/2014/main" id="{B87EC744-DCF8-7519-955C-49DECCA75778}"/>
              </a:ext>
            </a:extLst>
          </p:cNvPr>
          <p:cNvSpPr txBox="1"/>
          <p:nvPr/>
        </p:nvSpPr>
        <p:spPr>
          <a:xfrm>
            <a:off x="243068" y="2077966"/>
            <a:ext cx="11840901" cy="4016484"/>
          </a:xfrm>
          <a:prstGeom prst="rect">
            <a:avLst/>
          </a:prstGeom>
          <a:noFill/>
        </p:spPr>
        <p:txBody>
          <a:bodyPr wrap="square" rtlCol="0">
            <a:spAutoFit/>
          </a:bodyPr>
          <a:lstStyle/>
          <a:p>
            <a:pPr marL="514350" indent="-514350">
              <a:buAutoNum type="arabicPeriod"/>
            </a:pPr>
            <a:r>
              <a:rPr lang="en-US" sz="1700" dirty="0">
                <a:solidFill>
                  <a:schemeClr val="tx1"/>
                </a:solidFill>
                <a:latin typeface="Big Caslon Medium" panose="02000603090000020003" pitchFamily="2" charset="-79"/>
                <a:cs typeface="Big Caslon Medium" panose="02000603090000020003" pitchFamily="2" charset="-79"/>
              </a:rPr>
              <a:t>Our common welfare comes first; personal recovery depends upon A.A. unity.</a:t>
            </a:r>
          </a:p>
          <a:p>
            <a:pPr marL="514350" indent="-514350">
              <a:buAutoNum type="arabicPeriod"/>
            </a:pPr>
            <a:r>
              <a:rPr lang="en-US" sz="1700" dirty="0">
                <a:solidFill>
                  <a:schemeClr val="tx1"/>
                </a:solidFill>
                <a:latin typeface="Big Caslon Medium" panose="02000603090000020003" pitchFamily="2" charset="-79"/>
                <a:cs typeface="Big Caslon Medium" panose="02000603090000020003" pitchFamily="2" charset="-79"/>
              </a:rPr>
              <a:t>For our group purpose there is but one ultimate authority – a loving God as He may express Himself in our group conscience. Our leaders are but trusted servants; they do not govern.</a:t>
            </a:r>
          </a:p>
          <a:p>
            <a:pPr marL="514350" indent="-514350">
              <a:buAutoNum type="arabicPeriod"/>
            </a:pPr>
            <a:r>
              <a:rPr lang="en-US" sz="1700" dirty="0">
                <a:solidFill>
                  <a:schemeClr val="tx1"/>
                </a:solidFill>
                <a:latin typeface="Big Caslon Medium" panose="02000603090000020003" pitchFamily="2" charset="-79"/>
                <a:cs typeface="Big Caslon Medium" panose="02000603090000020003" pitchFamily="2" charset="-79"/>
              </a:rPr>
              <a:t>The only requirement for A.A. membership is a desire to stop drinking.</a:t>
            </a:r>
          </a:p>
          <a:p>
            <a:pPr marL="514350" indent="-514350">
              <a:buAutoNum type="arabicPeriod"/>
            </a:pPr>
            <a:r>
              <a:rPr lang="en-US" sz="1700" dirty="0">
                <a:solidFill>
                  <a:schemeClr val="tx1"/>
                </a:solidFill>
                <a:latin typeface="Big Caslon Medium" panose="02000603090000020003" pitchFamily="2" charset="-79"/>
                <a:cs typeface="Big Caslon Medium" panose="02000603090000020003" pitchFamily="2" charset="-79"/>
              </a:rPr>
              <a:t>Each group should be autonomous except in matters affecting other groups or A.A. as a whole. </a:t>
            </a:r>
          </a:p>
          <a:p>
            <a:pPr marL="457200" indent="-457200">
              <a:buAutoNum type="arabicPeriod" startAt="5"/>
            </a:pPr>
            <a:r>
              <a:rPr lang="en-US" sz="1700" dirty="0">
                <a:solidFill>
                  <a:schemeClr val="tx1"/>
                </a:solidFill>
                <a:latin typeface="Big Caslon Medium" panose="02000603090000020003" pitchFamily="2" charset="-79"/>
                <a:cs typeface="Big Caslon Medium" panose="02000603090000020003" pitchFamily="2" charset="-79"/>
              </a:rPr>
              <a:t>Each group has but one primary purpose – to carry its message to the alcoholic who still suffers.</a:t>
            </a:r>
          </a:p>
          <a:p>
            <a:pPr marL="457200" indent="-457200">
              <a:buAutoNum type="arabicPeriod" startAt="5"/>
            </a:pPr>
            <a:r>
              <a:rPr lang="en-US" sz="1700" dirty="0">
                <a:solidFill>
                  <a:schemeClr val="tx1"/>
                </a:solidFill>
                <a:effectLst/>
                <a:latin typeface="Big Caslon Medium" panose="02000603090000020003" pitchFamily="2" charset="-79"/>
                <a:cs typeface="Big Caslon Medium" panose="02000603090000020003" pitchFamily="2" charset="-79"/>
              </a:rPr>
              <a:t>An A.A group ought never endorse, finance, or lend the A.A. name to any related facility or outside enterprise, lest problems of money, property, and prestige divert us from our primary purpose.</a:t>
            </a:r>
          </a:p>
          <a:p>
            <a:pPr marL="457200" indent="-457200">
              <a:buAutoNum type="arabicPeriod" startAt="5"/>
            </a:pPr>
            <a:r>
              <a:rPr lang="en-US" sz="1700" dirty="0">
                <a:solidFill>
                  <a:schemeClr val="tx1"/>
                </a:solidFill>
                <a:effectLst/>
                <a:latin typeface="Big Caslon Medium" panose="02000603090000020003" pitchFamily="2" charset="-79"/>
                <a:cs typeface="Big Caslon Medium" panose="02000603090000020003" pitchFamily="2" charset="-79"/>
              </a:rPr>
              <a:t>Every A.A. group ought to be fully self-supporting, declining outside contributions.</a:t>
            </a:r>
          </a:p>
          <a:p>
            <a:pPr marL="457200" indent="-457200">
              <a:buAutoNum type="arabicPeriod" startAt="5"/>
            </a:pPr>
            <a:r>
              <a:rPr lang="en-US" sz="1700" dirty="0">
                <a:solidFill>
                  <a:schemeClr val="tx1"/>
                </a:solidFill>
                <a:latin typeface="Big Caslon Medium" panose="02000603090000020003" pitchFamily="2" charset="-79"/>
                <a:cs typeface="Big Caslon Medium" panose="02000603090000020003" pitchFamily="2" charset="-79"/>
              </a:rPr>
              <a:t>Alcoholics Anonymous should remain forever non-professional, but our service centers may employ special workers.</a:t>
            </a:r>
            <a:endParaRPr lang="en-US" sz="1700" dirty="0">
              <a:solidFill>
                <a:schemeClr val="tx1"/>
              </a:solidFill>
              <a:effectLst/>
              <a:latin typeface="Big Caslon Medium" panose="02000603090000020003" pitchFamily="2" charset="-79"/>
              <a:cs typeface="Big Caslon Medium" panose="02000603090000020003" pitchFamily="2" charset="-79"/>
            </a:endParaRPr>
          </a:p>
          <a:p>
            <a:pPr marL="514350" indent="-514350">
              <a:buAutoNum type="arabicPeriod" startAt="9"/>
            </a:pPr>
            <a:r>
              <a:rPr lang="en-US" sz="1700" dirty="0">
                <a:solidFill>
                  <a:schemeClr val="tx1"/>
                </a:solidFill>
                <a:latin typeface="Big Caslon Medium" panose="02000603090000020003" pitchFamily="2" charset="-79"/>
                <a:cs typeface="Big Caslon Medium" panose="02000603090000020003" pitchFamily="2" charset="-79"/>
              </a:rPr>
              <a:t>A.A., as such, ought never be organized; but we may create service boards or committees directly responsible to those they serve.</a:t>
            </a:r>
          </a:p>
          <a:p>
            <a:pPr marL="514350" indent="-514350">
              <a:buAutoNum type="arabicPeriod" startAt="9"/>
            </a:pPr>
            <a:r>
              <a:rPr lang="en-US" sz="1700" dirty="0">
                <a:solidFill>
                  <a:schemeClr val="tx1"/>
                </a:solidFill>
                <a:latin typeface="Big Caslon Medium" panose="02000603090000020003" pitchFamily="2" charset="-79"/>
                <a:cs typeface="Big Caslon Medium" panose="02000603090000020003" pitchFamily="2" charset="-79"/>
              </a:rPr>
              <a:t>Alcoholics Anonymous has no opinion on outside issues; hence the A.A. name ought never be drawn into public controversy.</a:t>
            </a:r>
          </a:p>
          <a:p>
            <a:pPr marL="514350" indent="-514350">
              <a:buAutoNum type="arabicPeriod" startAt="9"/>
            </a:pPr>
            <a:r>
              <a:rPr lang="en-US" sz="1700" dirty="0">
                <a:solidFill>
                  <a:schemeClr val="tx1"/>
                </a:solidFill>
                <a:latin typeface="Big Caslon Medium" panose="02000603090000020003" pitchFamily="2" charset="-79"/>
                <a:cs typeface="Big Caslon Medium" panose="02000603090000020003" pitchFamily="2" charset="-79"/>
              </a:rPr>
              <a:t>Our public relations policy is based on attraction rather than promotion; we need always maintain personal anonymity at the level of press, radio, and films.</a:t>
            </a:r>
          </a:p>
          <a:p>
            <a:pPr marL="514350" indent="-514350">
              <a:buAutoNum type="arabicPeriod" startAt="9"/>
            </a:pPr>
            <a:r>
              <a:rPr lang="en-US" sz="1700" dirty="0">
                <a:solidFill>
                  <a:schemeClr val="tx1"/>
                </a:solidFill>
                <a:latin typeface="Big Caslon Medium" panose="02000603090000020003" pitchFamily="2" charset="-79"/>
                <a:cs typeface="Big Caslon Medium" panose="02000603090000020003" pitchFamily="2" charset="-79"/>
              </a:rPr>
              <a:t>Anonymity is the spiritual foundation of all our traditions, ever reminding us to place principles before personalities. </a:t>
            </a:r>
          </a:p>
        </p:txBody>
      </p:sp>
    </p:spTree>
    <p:extLst>
      <p:ext uri="{BB962C8B-B14F-4D97-AF65-F5344CB8AC3E}">
        <p14:creationId xmlns:p14="http://schemas.microsoft.com/office/powerpoint/2010/main" val="350564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F10975FC-C9AA-0692-F00D-AD39C5851922}"/>
              </a:ext>
            </a:extLst>
          </p:cNvPr>
          <p:cNvPicPr>
            <a:picLocks noChangeAspect="1"/>
          </p:cNvPicPr>
          <p:nvPr/>
        </p:nvPicPr>
        <p:blipFill>
          <a:blip r:embed="rId2"/>
          <a:stretch>
            <a:fillRect/>
          </a:stretch>
        </p:blipFill>
        <p:spPr>
          <a:xfrm>
            <a:off x="1354807" y="0"/>
            <a:ext cx="9482385" cy="6795940"/>
          </a:xfrm>
          <a:prstGeom prst="rect">
            <a:avLst/>
          </a:prstGeom>
        </p:spPr>
      </p:pic>
      <p:sp>
        <p:nvSpPr>
          <p:cNvPr id="4" name="Double Brace 3">
            <a:extLst>
              <a:ext uri="{FF2B5EF4-FFF2-40B4-BE49-F238E27FC236}">
                <a16:creationId xmlns:a16="http://schemas.microsoft.com/office/drawing/2014/main" id="{6D4AE932-E704-75D7-6725-997D14FC0818}"/>
              </a:ext>
            </a:extLst>
          </p:cNvPr>
          <p:cNvSpPr/>
          <p:nvPr/>
        </p:nvSpPr>
        <p:spPr>
          <a:xfrm flipH="1">
            <a:off x="5983356" y="4949687"/>
            <a:ext cx="2663685" cy="1123122"/>
          </a:xfrm>
          <a:prstGeom prst="bracePair">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5" name="Left Arrow 4">
            <a:extLst>
              <a:ext uri="{FF2B5EF4-FFF2-40B4-BE49-F238E27FC236}">
                <a16:creationId xmlns:a16="http://schemas.microsoft.com/office/drawing/2014/main" id="{6B233D31-B06F-2843-0334-DC954CE2FEE4}"/>
              </a:ext>
            </a:extLst>
          </p:cNvPr>
          <p:cNvSpPr/>
          <p:nvPr/>
        </p:nvSpPr>
        <p:spPr>
          <a:xfrm>
            <a:off x="8816009" y="5396948"/>
            <a:ext cx="1143000" cy="19878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09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88151"/>
            <a:ext cx="11840902" cy="424286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chemeClr val="tx1"/>
                </a:solidFill>
                <a:latin typeface="Big Caslon Medium" panose="02000603090000020003" pitchFamily="2" charset="-79"/>
                <a:cs typeface="Big Caslon Medium" panose="02000603090000020003" pitchFamily="2" charset="-79"/>
              </a:rPr>
              <a:t>He had very radical views that may have been misconstrued as AA’s opinion since he was the AA guy setting up the meeting.</a:t>
            </a:r>
          </a:p>
          <a:p>
            <a:endParaRPr lang="en-US" sz="2100" dirty="0">
              <a:solidFill>
                <a:schemeClr val="tx1"/>
              </a:solidFill>
              <a:latin typeface="Big Caslon Medium" panose="02000603090000020003" pitchFamily="2" charset="-79"/>
              <a:cs typeface="Big Caslon Medium" panose="02000603090000020003" pitchFamily="2" charset="-79"/>
            </a:endParaRPr>
          </a:p>
          <a:p>
            <a:r>
              <a:rPr lang="en-US" sz="2100" dirty="0">
                <a:solidFill>
                  <a:schemeClr val="tx1"/>
                </a:solidFill>
                <a:latin typeface="Big Caslon Medium" panose="02000603090000020003" pitchFamily="2" charset="-79"/>
                <a:cs typeface="Big Caslon Medium" panose="02000603090000020003" pitchFamily="2" charset="-79"/>
              </a:rPr>
              <a:t>What tradition applies to this situation?</a:t>
            </a:r>
          </a:p>
          <a:p>
            <a:endParaRPr lang="en-US" sz="2100" dirty="0">
              <a:solidFill>
                <a:schemeClr val="tx1"/>
              </a:solidFill>
              <a:latin typeface="Big Caslon Medium" panose="02000603090000020003" pitchFamily="2" charset="-79"/>
              <a:cs typeface="Big Caslon Medium" panose="02000603090000020003" pitchFamily="2" charset="-79"/>
            </a:endParaRPr>
          </a:p>
          <a:p>
            <a:r>
              <a:rPr lang="en-US" sz="2100" dirty="0">
                <a:solidFill>
                  <a:schemeClr val="tx1"/>
                </a:solidFill>
                <a:latin typeface="Big Caslon Medium" panose="02000603090000020003" pitchFamily="2" charset="-79"/>
                <a:cs typeface="Big Caslon Medium" panose="02000603090000020003" pitchFamily="2" charset="-79"/>
              </a:rPr>
              <a:t>Tradition 10 - Alcoholics Anonymous has no opinion on outside issues; hence the A.A. name ought never be drawn into public controversy.</a:t>
            </a: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0652F0-FA62-A19F-673B-178B99576C45}"/>
              </a:ext>
            </a:extLst>
          </p:cNvPr>
          <p:cNvSpPr txBox="1"/>
          <p:nvPr/>
        </p:nvSpPr>
        <p:spPr>
          <a:xfrm>
            <a:off x="243068" y="172269"/>
            <a:ext cx="11840901" cy="1815882"/>
          </a:xfrm>
          <a:prstGeom prst="rect">
            <a:avLst/>
          </a:prstGeom>
          <a:solidFill>
            <a:schemeClr val="accent2"/>
          </a:solidFill>
        </p:spPr>
        <p:txBody>
          <a:bodyPr wrap="square" rtlCol="0">
            <a:spAutoFit/>
          </a:bodyPr>
          <a:lstStyle/>
          <a:p>
            <a:pPr algn="ctr"/>
            <a:endParaRPr lang="en-US" sz="2400" dirty="0">
              <a:solidFill>
                <a:schemeClr val="bg1"/>
              </a:solidFill>
              <a:latin typeface="Big Caslon Medium" panose="02000603090000020003" pitchFamily="2" charset="-79"/>
              <a:cs typeface="Big Caslon Medium" panose="02000603090000020003" pitchFamily="2" charset="-79"/>
            </a:endParaRPr>
          </a:p>
          <a:p>
            <a:pPr algn="ctr"/>
            <a:r>
              <a:rPr lang="en-US" sz="3200" dirty="0">
                <a:solidFill>
                  <a:schemeClr val="bg1"/>
                </a:solidFill>
                <a:latin typeface="Big Caslon Medium" panose="02000603090000020003" pitchFamily="2" charset="-79"/>
                <a:cs typeface="Big Caslon Medium" panose="02000603090000020003" pitchFamily="2" charset="-79"/>
              </a:rPr>
              <a:t>There is a group member that comes early to set up and talks to a church member about politics…</a:t>
            </a:r>
          </a:p>
          <a:p>
            <a:pPr algn="ctr"/>
            <a:endParaRPr lang="en-US" sz="2400" dirty="0">
              <a:solidFill>
                <a:schemeClr val="bg1"/>
              </a:solidFill>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3844219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88151"/>
            <a:ext cx="11840902" cy="424286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chemeClr val="tx1"/>
                </a:solidFill>
                <a:latin typeface="Big Caslon Medium" panose="02000603090000020003" pitchFamily="2" charset="-79"/>
                <a:cs typeface="Big Caslon Medium" panose="02000603090000020003" pitchFamily="2" charset="-79"/>
              </a:rPr>
              <a:t>The oldtimer will call and text these newcomers asking them to go out.</a:t>
            </a:r>
          </a:p>
          <a:p>
            <a:endParaRPr lang="en-US" sz="2100" dirty="0">
              <a:solidFill>
                <a:schemeClr val="tx1"/>
              </a:solidFill>
              <a:latin typeface="Big Caslon Medium" panose="02000603090000020003" pitchFamily="2" charset="-79"/>
              <a:cs typeface="Big Caslon Medium" panose="02000603090000020003" pitchFamily="2" charset="-79"/>
            </a:endParaRPr>
          </a:p>
          <a:p>
            <a:r>
              <a:rPr lang="en-US" sz="2100" dirty="0">
                <a:solidFill>
                  <a:schemeClr val="tx1"/>
                </a:solidFill>
                <a:latin typeface="Big Caslon Medium" panose="02000603090000020003" pitchFamily="2" charset="-79"/>
                <a:cs typeface="Big Caslon Medium" panose="02000603090000020003" pitchFamily="2" charset="-79"/>
              </a:rPr>
              <a:t>What tradition applies to this situation?</a:t>
            </a:r>
          </a:p>
          <a:p>
            <a:endParaRPr lang="en-US" sz="2100" dirty="0">
              <a:solidFill>
                <a:schemeClr val="tx1"/>
              </a:solidFill>
              <a:latin typeface="Big Caslon Medium" panose="02000603090000020003" pitchFamily="2" charset="-79"/>
              <a:cs typeface="Big Caslon Medium" panose="02000603090000020003" pitchFamily="2" charset="-79"/>
            </a:endParaRPr>
          </a:p>
          <a:p>
            <a:r>
              <a:rPr lang="en-US" sz="2100" dirty="0">
                <a:solidFill>
                  <a:schemeClr val="tx1"/>
                </a:solidFill>
                <a:latin typeface="Big Caslon Medium" panose="02000603090000020003" pitchFamily="2" charset="-79"/>
                <a:cs typeface="Big Caslon Medium" panose="02000603090000020003" pitchFamily="2" charset="-79"/>
              </a:rPr>
              <a:t>Tradition 1 – Our common welfare should come first; personal recovery depends upon A.A. unity.</a:t>
            </a:r>
          </a:p>
          <a:p>
            <a:endParaRPr lang="en-US" sz="2100" dirty="0">
              <a:solidFill>
                <a:schemeClr val="tx1"/>
              </a:solidFill>
              <a:latin typeface="Big Caslon Medium" panose="02000603090000020003" pitchFamily="2" charset="-79"/>
              <a:cs typeface="Big Caslon Medium" panose="02000603090000020003" pitchFamily="2" charset="-79"/>
            </a:endParaRPr>
          </a:p>
          <a:p>
            <a:r>
              <a:rPr lang="en-US" sz="2100" dirty="0">
                <a:solidFill>
                  <a:schemeClr val="tx1"/>
                </a:solidFill>
                <a:latin typeface="Big Caslon Medium" panose="02000603090000020003" pitchFamily="2" charset="-79"/>
                <a:cs typeface="Big Caslon Medium" panose="02000603090000020003" pitchFamily="2" charset="-79"/>
              </a:rPr>
              <a:t>13</a:t>
            </a:r>
            <a:r>
              <a:rPr lang="en-US" sz="2100" baseline="30000" dirty="0">
                <a:solidFill>
                  <a:schemeClr val="tx1"/>
                </a:solidFill>
                <a:latin typeface="Big Caslon Medium" panose="02000603090000020003" pitchFamily="2" charset="-79"/>
                <a:cs typeface="Big Caslon Medium" panose="02000603090000020003" pitchFamily="2" charset="-79"/>
              </a:rPr>
              <a:t>th</a:t>
            </a:r>
            <a:r>
              <a:rPr lang="en-US" sz="2100" dirty="0">
                <a:solidFill>
                  <a:schemeClr val="tx1"/>
                </a:solidFill>
                <a:latin typeface="Big Caslon Medium" panose="02000603090000020003" pitchFamily="2" charset="-79"/>
                <a:cs typeface="Big Caslon Medium" panose="02000603090000020003" pitchFamily="2" charset="-79"/>
              </a:rPr>
              <a:t> Stepping </a:t>
            </a:r>
            <a:r>
              <a:rPr lang="en-US" sz="2100" dirty="0">
                <a:solidFill>
                  <a:schemeClr val="tx1"/>
                </a:solidFill>
                <a:latin typeface="Big Caslon Medium" panose="02000603090000020003" pitchFamily="2" charset="-79"/>
                <a:cs typeface="Big Caslon Medium" panose="02000603090000020003" pitchFamily="2" charset="-79"/>
                <a:sym typeface="Wingdings" pitchFamily="2" charset="2"/>
              </a:rPr>
              <a:t></a:t>
            </a:r>
            <a:endParaRPr lang="en-US" sz="21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0652F0-FA62-A19F-673B-178B99576C45}"/>
              </a:ext>
            </a:extLst>
          </p:cNvPr>
          <p:cNvSpPr txBox="1"/>
          <p:nvPr/>
        </p:nvSpPr>
        <p:spPr>
          <a:xfrm>
            <a:off x="243068" y="172269"/>
            <a:ext cx="11840901" cy="1815882"/>
          </a:xfrm>
          <a:prstGeom prst="rect">
            <a:avLst/>
          </a:prstGeom>
          <a:solidFill>
            <a:schemeClr val="accent2"/>
          </a:solidFill>
        </p:spPr>
        <p:txBody>
          <a:bodyPr wrap="square" rtlCol="0">
            <a:spAutoFit/>
          </a:bodyPr>
          <a:lstStyle/>
          <a:p>
            <a:pPr algn="ctr"/>
            <a:endParaRPr lang="en-US" sz="2400" dirty="0">
              <a:solidFill>
                <a:schemeClr val="bg1"/>
              </a:solidFill>
              <a:latin typeface="Big Caslon Medium" panose="02000603090000020003" pitchFamily="2" charset="-79"/>
              <a:cs typeface="Big Caslon Medium" panose="02000603090000020003" pitchFamily="2" charset="-79"/>
            </a:endParaRPr>
          </a:p>
          <a:p>
            <a:pPr algn="ctr"/>
            <a:r>
              <a:rPr lang="en-US" sz="3200" dirty="0">
                <a:solidFill>
                  <a:schemeClr val="bg1"/>
                </a:solidFill>
                <a:latin typeface="Big Caslon Medium" panose="02000603090000020003" pitchFamily="2" charset="-79"/>
                <a:cs typeface="Big Caslon Medium" panose="02000603090000020003" pitchFamily="2" charset="-79"/>
              </a:rPr>
              <a:t>There is an oldtimer who continually brings small gifts for new members of the opposite sex.</a:t>
            </a:r>
          </a:p>
          <a:p>
            <a:pPr algn="ctr"/>
            <a:endParaRPr lang="en-US" sz="2400" dirty="0">
              <a:solidFill>
                <a:schemeClr val="bg1"/>
              </a:solidFill>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18435660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88151"/>
            <a:ext cx="11840902" cy="4242862"/>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100" dirty="0">
                <a:solidFill>
                  <a:schemeClr val="tx1"/>
                </a:solidFill>
                <a:latin typeface="Big Caslon Medium" panose="02000603090000020003" pitchFamily="2" charset="-79"/>
                <a:cs typeface="Big Caslon Medium" panose="02000603090000020003" pitchFamily="2" charset="-79"/>
              </a:rPr>
              <a:t>The meeting usually has 6-10 residents that sit together, talk, and get up constantly.</a:t>
            </a:r>
          </a:p>
          <a:p>
            <a:endParaRPr lang="en-US" sz="2100" dirty="0">
              <a:solidFill>
                <a:schemeClr val="tx1"/>
              </a:solidFill>
              <a:latin typeface="Big Caslon Medium" panose="02000603090000020003" pitchFamily="2" charset="-79"/>
              <a:cs typeface="Big Caslon Medium" panose="02000603090000020003" pitchFamily="2" charset="-79"/>
            </a:endParaRPr>
          </a:p>
          <a:p>
            <a:r>
              <a:rPr lang="en-US" sz="2100" dirty="0">
                <a:solidFill>
                  <a:schemeClr val="tx1"/>
                </a:solidFill>
                <a:latin typeface="Big Caslon Medium" panose="02000603090000020003" pitchFamily="2" charset="-79"/>
                <a:cs typeface="Big Caslon Medium" panose="02000603090000020003" pitchFamily="2" charset="-79"/>
              </a:rPr>
              <a:t>What tradition applies to this situation?</a:t>
            </a:r>
          </a:p>
          <a:p>
            <a:endParaRPr lang="en-US" sz="2100" dirty="0">
              <a:solidFill>
                <a:schemeClr val="tx1"/>
              </a:solidFill>
              <a:latin typeface="Big Caslon Medium" panose="02000603090000020003" pitchFamily="2" charset="-79"/>
              <a:cs typeface="Big Caslon Medium" panose="02000603090000020003" pitchFamily="2" charset="-79"/>
            </a:endParaRPr>
          </a:p>
          <a:p>
            <a:r>
              <a:rPr lang="en-US" sz="2100" dirty="0">
                <a:solidFill>
                  <a:schemeClr val="tx1"/>
                </a:solidFill>
                <a:latin typeface="Big Caslon Medium" panose="02000603090000020003" pitchFamily="2" charset="-79"/>
                <a:cs typeface="Big Caslon Medium" panose="02000603090000020003" pitchFamily="2" charset="-79"/>
              </a:rPr>
              <a:t>Tradition 1 – Our common welfare should come first; personal recovery depends upon A.A. unity.</a:t>
            </a:r>
          </a:p>
          <a:p>
            <a:endParaRPr lang="en-US" sz="2100" dirty="0">
              <a:solidFill>
                <a:schemeClr val="tx1"/>
              </a:solidFill>
              <a:latin typeface="Big Caslon Medium" panose="02000603090000020003" pitchFamily="2" charset="-79"/>
              <a:cs typeface="Big Caslon Medium" panose="02000603090000020003" pitchFamily="2" charset="-79"/>
            </a:endParaRPr>
          </a:p>
          <a:p>
            <a:r>
              <a:rPr lang="en-US" sz="2100" dirty="0">
                <a:solidFill>
                  <a:schemeClr val="tx1"/>
                </a:solidFill>
                <a:latin typeface="Big Caslon Medium" panose="02000603090000020003" pitchFamily="2" charset="-79"/>
                <a:cs typeface="Big Caslon Medium" panose="02000603090000020003" pitchFamily="2" charset="-79"/>
              </a:rPr>
              <a:t>The whole is more important than the few.</a:t>
            </a:r>
          </a:p>
          <a:p>
            <a:endParaRPr lang="en-US" sz="2100" dirty="0">
              <a:solidFill>
                <a:schemeClr val="tx1"/>
              </a:solidFill>
              <a:latin typeface="Big Caslon Medium" panose="02000603090000020003" pitchFamily="2" charset="-79"/>
              <a:cs typeface="Big Caslon Medium" panose="02000603090000020003" pitchFamily="2" charset="-79"/>
            </a:endParaRPr>
          </a:p>
          <a:p>
            <a:r>
              <a:rPr lang="en-US" sz="2100" dirty="0">
                <a:solidFill>
                  <a:schemeClr val="tx1"/>
                </a:solidFill>
                <a:latin typeface="Big Caslon Medium" panose="02000603090000020003" pitchFamily="2" charset="-79"/>
                <a:cs typeface="Big Caslon Medium" panose="02000603090000020003" pitchFamily="2" charset="-79"/>
              </a:rPr>
              <a:t>But we can first try talking to the halfway house and then befriending the residents and kindly telling them to settle down.</a:t>
            </a: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80652F0-FA62-A19F-673B-178B99576C45}"/>
              </a:ext>
            </a:extLst>
          </p:cNvPr>
          <p:cNvSpPr txBox="1"/>
          <p:nvPr/>
        </p:nvSpPr>
        <p:spPr>
          <a:xfrm>
            <a:off x="243068" y="172269"/>
            <a:ext cx="11840901" cy="1815882"/>
          </a:xfrm>
          <a:prstGeom prst="rect">
            <a:avLst/>
          </a:prstGeom>
          <a:solidFill>
            <a:schemeClr val="accent2"/>
          </a:solidFill>
        </p:spPr>
        <p:txBody>
          <a:bodyPr wrap="square" rtlCol="0">
            <a:spAutoFit/>
          </a:bodyPr>
          <a:lstStyle/>
          <a:p>
            <a:pPr algn="ctr"/>
            <a:endParaRPr lang="en-US" sz="2400" dirty="0">
              <a:solidFill>
                <a:schemeClr val="bg1"/>
              </a:solidFill>
              <a:latin typeface="Big Caslon Medium" panose="02000603090000020003" pitchFamily="2" charset="-79"/>
              <a:cs typeface="Big Caslon Medium" panose="02000603090000020003" pitchFamily="2" charset="-79"/>
            </a:endParaRPr>
          </a:p>
          <a:p>
            <a:pPr algn="ctr"/>
            <a:r>
              <a:rPr lang="en-US" sz="3200" dirty="0">
                <a:solidFill>
                  <a:schemeClr val="bg1"/>
                </a:solidFill>
                <a:latin typeface="Big Caslon Medium" panose="02000603090000020003" pitchFamily="2" charset="-79"/>
                <a:cs typeface="Big Caslon Medium" panose="02000603090000020003" pitchFamily="2" charset="-79"/>
              </a:rPr>
              <a:t>A halfway house brings residents to the meeting. They behave badly and are disruptive.</a:t>
            </a:r>
          </a:p>
          <a:p>
            <a:pPr algn="ctr"/>
            <a:endParaRPr lang="en-US" sz="2400" dirty="0">
              <a:solidFill>
                <a:schemeClr val="bg1"/>
              </a:solidFill>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4156428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D8C0B2-BAE9-7B36-087C-F89936ED47ED}"/>
              </a:ext>
            </a:extLst>
          </p:cNvPr>
          <p:cNvSpPr txBox="1"/>
          <p:nvPr/>
        </p:nvSpPr>
        <p:spPr>
          <a:xfrm>
            <a:off x="2526049" y="626987"/>
            <a:ext cx="6678593"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Final Questions</a:t>
            </a:r>
          </a:p>
        </p:txBody>
      </p:sp>
      <p:pic>
        <p:nvPicPr>
          <p:cNvPr id="7" name="Picture 2" descr="Any Questions Images – Browse 4,067 Stock Photos, Vectors, and Video |  Adobe Stock">
            <a:extLst>
              <a:ext uri="{FF2B5EF4-FFF2-40B4-BE49-F238E27FC236}">
                <a16:creationId xmlns:a16="http://schemas.microsoft.com/office/drawing/2014/main" id="{1FEA2CBC-CCC4-F64A-AF7A-431EE35C7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466" y="2241787"/>
            <a:ext cx="9803757" cy="365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9378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21855"/>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5CBBC2E-5154-D976-6A67-37DDDF2B1E0A}"/>
              </a:ext>
            </a:extLst>
          </p:cNvPr>
          <p:cNvSpPr txBox="1"/>
          <p:nvPr/>
        </p:nvSpPr>
        <p:spPr>
          <a:xfrm>
            <a:off x="1876926" y="689811"/>
            <a:ext cx="8630653" cy="646331"/>
          </a:xfrm>
          <a:prstGeom prst="rect">
            <a:avLst/>
          </a:prstGeom>
          <a:noFill/>
        </p:spPr>
        <p:txBody>
          <a:bodyPr wrap="square" rtlCol="0">
            <a:spAutoFit/>
          </a:bodyPr>
          <a:lstStyle/>
          <a:p>
            <a:pPr algn="ctr"/>
            <a:r>
              <a:rPr lang="en-US" sz="3600" dirty="0">
                <a:solidFill>
                  <a:srgbClr val="99BEC1"/>
                </a:solidFill>
                <a:latin typeface="Big Caslon Medium" panose="02000603090000020003" pitchFamily="2" charset="-79"/>
                <a:cs typeface="Big Caslon Medium" panose="02000603090000020003" pitchFamily="2" charset="-79"/>
              </a:rPr>
              <a:t>AA Responsibility Pledge</a:t>
            </a:r>
          </a:p>
        </p:txBody>
      </p:sp>
      <p:pic>
        <p:nvPicPr>
          <p:cNvPr id="8" name="Picture 18" descr="Responsibility Statement – Alcoholics Anonymous of Ulster County">
            <a:extLst>
              <a:ext uri="{FF2B5EF4-FFF2-40B4-BE49-F238E27FC236}">
                <a16:creationId xmlns:a16="http://schemas.microsoft.com/office/drawing/2014/main" id="{900F666B-5A02-85BB-9CD5-E57633E21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5273" y="2332418"/>
            <a:ext cx="3541295" cy="35412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50C0E92-7487-E84B-B808-0787662055CA}"/>
              </a:ext>
            </a:extLst>
          </p:cNvPr>
          <p:cNvSpPr txBox="1"/>
          <p:nvPr/>
        </p:nvSpPr>
        <p:spPr>
          <a:xfrm>
            <a:off x="545432" y="2460607"/>
            <a:ext cx="6785810" cy="3231654"/>
          </a:xfrm>
          <a:prstGeom prst="rect">
            <a:avLst/>
          </a:prstGeom>
          <a:noFill/>
        </p:spPr>
        <p:txBody>
          <a:bodyPr wrap="square" rtlCol="0">
            <a:spAutoFit/>
          </a:bodyPr>
          <a:lstStyle/>
          <a:p>
            <a:r>
              <a:rPr lang="en-US" sz="3600" i="1" dirty="0">
                <a:effectLst/>
                <a:latin typeface="BIG CASLON MEDIUM" panose="02000603090000020003" pitchFamily="2" charset="-79"/>
                <a:cs typeface="BIG CASLON MEDIUM" panose="02000603090000020003" pitchFamily="2" charset="-79"/>
              </a:rPr>
              <a:t>“I am responsible, when anyone, anywhere, reaches out for help,</a:t>
            </a:r>
            <a:br>
              <a:rPr lang="en-US" sz="3600" i="1" dirty="0">
                <a:effectLst/>
                <a:latin typeface="BIG CASLON MEDIUM" panose="02000603090000020003" pitchFamily="2" charset="-79"/>
                <a:cs typeface="BIG CASLON MEDIUM" panose="02000603090000020003" pitchFamily="2" charset="-79"/>
              </a:rPr>
            </a:br>
            <a:r>
              <a:rPr lang="en-US" sz="3600" i="1" dirty="0">
                <a:effectLst/>
                <a:latin typeface="BIG CASLON MEDIUM" panose="02000603090000020003" pitchFamily="2" charset="-79"/>
                <a:cs typeface="BIG CASLON MEDIUM" panose="02000603090000020003" pitchFamily="2" charset="-79"/>
              </a:rPr>
              <a:t>I want the hand of AA always to be there, and for that</a:t>
            </a:r>
            <a:br>
              <a:rPr lang="en-US" sz="3600" i="1" dirty="0">
                <a:effectLst/>
                <a:latin typeface="BIG CASLON MEDIUM" panose="02000603090000020003" pitchFamily="2" charset="-79"/>
                <a:cs typeface="BIG CASLON MEDIUM" panose="02000603090000020003" pitchFamily="2" charset="-79"/>
              </a:rPr>
            </a:br>
            <a:r>
              <a:rPr lang="en-US" sz="3600" i="1" dirty="0">
                <a:effectLst/>
                <a:latin typeface="BIG CASLON MEDIUM" panose="02000603090000020003" pitchFamily="2" charset="-79"/>
                <a:cs typeface="BIG CASLON MEDIUM" panose="02000603090000020003" pitchFamily="2" charset="-79"/>
              </a:rPr>
              <a:t>I am responsible.”</a:t>
            </a:r>
            <a:endParaRPr lang="en-US" sz="3600" i="1" dirty="0">
              <a:latin typeface="BIG CASLON MEDIUM" panose="02000603090000020003" pitchFamily="2" charset="-79"/>
              <a:cs typeface="BIG CASLON MEDIUM" panose="02000603090000020003" pitchFamily="2" charset="-79"/>
            </a:endParaRPr>
          </a:p>
          <a:p>
            <a:r>
              <a:rPr lang="en-US" sz="2000" i="1" dirty="0"/>
              <a:t>(Toronto International Convention 1965)</a:t>
            </a:r>
          </a:p>
        </p:txBody>
      </p:sp>
    </p:spTree>
    <p:extLst>
      <p:ext uri="{BB962C8B-B14F-4D97-AF65-F5344CB8AC3E}">
        <p14:creationId xmlns:p14="http://schemas.microsoft.com/office/powerpoint/2010/main" val="4122125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D8C0B2-BAE9-7B36-087C-F89936ED47ED}"/>
              </a:ext>
            </a:extLst>
          </p:cNvPr>
          <p:cNvSpPr txBox="1"/>
          <p:nvPr/>
        </p:nvSpPr>
        <p:spPr>
          <a:xfrm>
            <a:off x="2526049" y="626987"/>
            <a:ext cx="6678593"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The GSR</a:t>
            </a:r>
          </a:p>
        </p:txBody>
      </p:sp>
      <p:sp>
        <p:nvSpPr>
          <p:cNvPr id="3" name="TextBox 2">
            <a:extLst>
              <a:ext uri="{FF2B5EF4-FFF2-40B4-BE49-F238E27FC236}">
                <a16:creationId xmlns:a16="http://schemas.microsoft.com/office/drawing/2014/main" id="{E4F81A4D-9C6C-97F8-BCBD-60F7AEED4326}"/>
              </a:ext>
            </a:extLst>
          </p:cNvPr>
          <p:cNvSpPr txBox="1"/>
          <p:nvPr/>
        </p:nvSpPr>
        <p:spPr>
          <a:xfrm>
            <a:off x="988988" y="2500757"/>
            <a:ext cx="10214024" cy="3139321"/>
          </a:xfrm>
          <a:prstGeom prst="rect">
            <a:avLst/>
          </a:prstGeom>
          <a:noFill/>
        </p:spPr>
        <p:txBody>
          <a:bodyPr wrap="square" rtlCol="0">
            <a:spAutoFit/>
          </a:bodyPr>
          <a:lstStyle/>
          <a:p>
            <a:r>
              <a:rPr lang="en-US" sz="3600" dirty="0">
                <a:effectLst/>
                <a:latin typeface="Georgia" panose="02040502050405020303" pitchFamily="18" charset="0"/>
              </a:rPr>
              <a:t>“The strength of our whole A.A. service structure starts with the group and with the general service representative (G.S.R.) the group elects. I cannot emphasize too strongly the G.S.R.’s importance.”</a:t>
            </a:r>
          </a:p>
          <a:p>
            <a:r>
              <a:rPr lang="en-US" sz="3600" dirty="0">
                <a:latin typeface="Georgia" panose="02040502050405020303" pitchFamily="18" charset="0"/>
              </a:rPr>
              <a:t>	-</a:t>
            </a:r>
            <a:r>
              <a:rPr lang="en-US" sz="3600" dirty="0">
                <a:effectLst/>
                <a:latin typeface="Georgia" panose="02040502050405020303" pitchFamily="18" charset="0"/>
              </a:rPr>
              <a:t>Bill Wilson </a:t>
            </a:r>
            <a:endParaRPr lang="en-US" sz="3600" dirty="0">
              <a:effectLst/>
            </a:endParaRPr>
          </a:p>
          <a:p>
            <a:endParaRPr lang="en-US" dirty="0">
              <a:latin typeface="Big Caslon Medium" panose="02000603090000020003" pitchFamily="2" charset="-79"/>
              <a:cs typeface="Big Caslon Medium" panose="02000603090000020003" pitchFamily="2" charset="-79"/>
            </a:endParaRPr>
          </a:p>
        </p:txBody>
      </p:sp>
    </p:spTree>
    <p:extLst>
      <p:ext uri="{BB962C8B-B14F-4D97-AF65-F5344CB8AC3E}">
        <p14:creationId xmlns:p14="http://schemas.microsoft.com/office/powerpoint/2010/main" val="289581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Raise your hand if you are a new GSR </a:t>
            </a:r>
          </a:p>
          <a:p>
            <a:r>
              <a:rPr lang="en-US" sz="2400" dirty="0">
                <a:solidFill>
                  <a:schemeClr val="tx1"/>
                </a:solidFill>
                <a:latin typeface="Big Caslon Medium" panose="02000603090000020003" pitchFamily="2" charset="-79"/>
                <a:cs typeface="Big Caslon Medium" panose="02000603090000020003" pitchFamily="2" charset="-79"/>
              </a:rPr>
              <a:t>     and this is your first Assembly.</a:t>
            </a:r>
          </a:p>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Raise your hand if you are a 2</a:t>
            </a:r>
            <a:r>
              <a:rPr lang="en-US" sz="2400" baseline="30000" dirty="0">
                <a:solidFill>
                  <a:schemeClr val="tx1"/>
                </a:solidFill>
                <a:latin typeface="Big Caslon Medium" panose="02000603090000020003" pitchFamily="2" charset="-79"/>
                <a:cs typeface="Big Caslon Medium" panose="02000603090000020003" pitchFamily="2" charset="-79"/>
              </a:rPr>
              <a:t>nd</a:t>
            </a:r>
            <a:r>
              <a:rPr lang="en-US" sz="2400" dirty="0">
                <a:solidFill>
                  <a:schemeClr val="tx1"/>
                </a:solidFill>
                <a:latin typeface="Big Caslon Medium" panose="02000603090000020003" pitchFamily="2" charset="-79"/>
                <a:cs typeface="Big Caslon Medium" panose="02000603090000020003" pitchFamily="2" charset="-79"/>
              </a:rPr>
              <a:t> year GSR.</a:t>
            </a:r>
          </a:p>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Raise your hand if you are an Alt GSR.</a:t>
            </a:r>
          </a:p>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Raise your hand if you are a GSR again.</a:t>
            </a:r>
          </a:p>
          <a:p>
            <a:pPr marL="285750" indent="-285750">
              <a:buFont typeface="Arial" panose="020B0604020202020204" pitchFamily="34" charset="0"/>
              <a:buChar char="•"/>
            </a:pPr>
            <a:r>
              <a:rPr lang="en-US" sz="2400" dirty="0">
                <a:solidFill>
                  <a:schemeClr val="tx1"/>
                </a:solidFill>
                <a:latin typeface="Big Caslon Medium" panose="02000603090000020003" pitchFamily="2" charset="-79"/>
                <a:cs typeface="Big Caslon Medium" panose="02000603090000020003" pitchFamily="2" charset="-79"/>
              </a:rPr>
              <a:t>Raise your hand if you are here to learn</a:t>
            </a:r>
          </a:p>
          <a:p>
            <a:r>
              <a:rPr lang="en-US" sz="2400" dirty="0">
                <a:solidFill>
                  <a:schemeClr val="tx1"/>
                </a:solidFill>
                <a:latin typeface="Big Caslon Medium" panose="02000603090000020003" pitchFamily="2" charset="-79"/>
                <a:cs typeface="Big Caslon Medium" panose="02000603090000020003" pitchFamily="2" charset="-79"/>
              </a:rPr>
              <a:t>     more about service work.</a:t>
            </a:r>
          </a:p>
          <a:p>
            <a:endParaRPr lang="en-US" dirty="0">
              <a:solidFill>
                <a:schemeClr val="tx1"/>
              </a:solidFill>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Raise Your Hand Marketing: Get Engagement | ActionCOACH">
            <a:extLst>
              <a:ext uri="{FF2B5EF4-FFF2-40B4-BE49-F238E27FC236}">
                <a16:creationId xmlns:a16="http://schemas.microsoft.com/office/drawing/2014/main" id="{6B53C77E-6B30-8D91-21F8-F72A01211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0943" y="1956683"/>
            <a:ext cx="6173027" cy="42274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E0EEDED-4FF3-07DB-81E9-512FAB4A7D72}"/>
              </a:ext>
            </a:extLst>
          </p:cNvPr>
          <p:cNvSpPr txBox="1"/>
          <p:nvPr/>
        </p:nvSpPr>
        <p:spPr>
          <a:xfrm>
            <a:off x="2547257" y="673847"/>
            <a:ext cx="7494814" cy="769441"/>
          </a:xfrm>
          <a:prstGeom prst="rect">
            <a:avLst/>
          </a:prstGeom>
          <a:noFill/>
        </p:spPr>
        <p:txBody>
          <a:bodyPr wrap="square" rtlCol="0">
            <a:spAutoFit/>
          </a:bodyPr>
          <a:lstStyle/>
          <a:p>
            <a:r>
              <a:rPr lang="en-US" sz="4400" dirty="0">
                <a:solidFill>
                  <a:srgbClr val="99BEC1"/>
                </a:solidFill>
                <a:latin typeface="Big Caslon Medium" panose="02000603090000020003" pitchFamily="2" charset="-79"/>
                <a:cs typeface="Big Caslon Medium" panose="02000603090000020003" pitchFamily="2" charset="-79"/>
              </a:rPr>
              <a:t>Who do we have here today?</a:t>
            </a:r>
          </a:p>
        </p:txBody>
      </p:sp>
    </p:spTree>
    <p:extLst>
      <p:ext uri="{BB962C8B-B14F-4D97-AF65-F5344CB8AC3E}">
        <p14:creationId xmlns:p14="http://schemas.microsoft.com/office/powerpoint/2010/main" val="3818077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C53E12B-D6AE-8E53-EB4E-E2A384D72B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738" y="1909823"/>
            <a:ext cx="11841105" cy="4376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3">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5D6FAA-5AA0-6337-9895-C2E53DC048A3}"/>
              </a:ext>
            </a:extLst>
          </p:cNvPr>
          <p:cNvSpPr txBox="1"/>
          <p:nvPr/>
        </p:nvSpPr>
        <p:spPr>
          <a:xfrm>
            <a:off x="1058636" y="317771"/>
            <a:ext cx="10074728" cy="1446550"/>
          </a:xfrm>
          <a:prstGeom prst="rect">
            <a:avLst/>
          </a:prstGeom>
          <a:noFill/>
        </p:spPr>
        <p:txBody>
          <a:bodyPr wrap="square" rtlCol="0">
            <a:spAutoFit/>
          </a:bodyPr>
          <a:lstStyle/>
          <a:p>
            <a:pPr algn="ctr"/>
            <a:r>
              <a:rPr lang="en-US" sz="4400" dirty="0">
                <a:solidFill>
                  <a:srgbClr val="99BEC1"/>
                </a:solidFill>
                <a:latin typeface="Big Caslon Medium" panose="02000603090000020003" pitchFamily="2" charset="-79"/>
                <a:cs typeface="Big Caslon Medium" panose="02000603090000020003" pitchFamily="2" charset="-79"/>
              </a:rPr>
              <a:t>Three Part GSR Orientation</a:t>
            </a:r>
          </a:p>
          <a:p>
            <a:pPr algn="ctr"/>
            <a:r>
              <a:rPr lang="en-US" sz="4400" dirty="0">
                <a:solidFill>
                  <a:srgbClr val="99BEC1"/>
                </a:solidFill>
                <a:latin typeface="Big Caslon Medium" panose="02000603090000020003" pitchFamily="2" charset="-79"/>
                <a:cs typeface="Big Caslon Medium" panose="02000603090000020003" pitchFamily="2" charset="-79"/>
              </a:rPr>
              <a:t>A year long program for new GSRs</a:t>
            </a:r>
          </a:p>
        </p:txBody>
      </p:sp>
      <p:sp>
        <p:nvSpPr>
          <p:cNvPr id="3" name="TextBox 2">
            <a:extLst>
              <a:ext uri="{FF2B5EF4-FFF2-40B4-BE49-F238E27FC236}">
                <a16:creationId xmlns:a16="http://schemas.microsoft.com/office/drawing/2014/main" id="{B24CC566-D32D-08E8-AC71-76267F59E710}"/>
              </a:ext>
            </a:extLst>
          </p:cNvPr>
          <p:cNvSpPr txBox="1"/>
          <p:nvPr/>
        </p:nvSpPr>
        <p:spPr>
          <a:xfrm>
            <a:off x="5397190" y="2787805"/>
            <a:ext cx="5620215" cy="2554545"/>
          </a:xfrm>
          <a:prstGeom prst="rect">
            <a:avLst/>
          </a:prstGeom>
          <a:noFill/>
        </p:spPr>
        <p:txBody>
          <a:bodyPr wrap="square" rtlCol="0">
            <a:spAutoFit/>
          </a:bodyPr>
          <a:lstStyle/>
          <a:p>
            <a:r>
              <a:rPr lang="en-US" sz="4000" dirty="0">
                <a:latin typeface="Big Caslon Medium" panose="02000603090000020003" pitchFamily="2" charset="-79"/>
                <a:cs typeface="Big Caslon Medium" panose="02000603090000020003" pitchFamily="2" charset="-79"/>
              </a:rPr>
              <a:t>Part 1 – January</a:t>
            </a:r>
          </a:p>
          <a:p>
            <a:pPr marL="457200" indent="-457200">
              <a:buFont typeface="Arial" panose="020B0604020202020204" pitchFamily="34" charset="0"/>
              <a:buChar char="•"/>
            </a:pPr>
            <a:r>
              <a:rPr lang="en-US" sz="4000" dirty="0">
                <a:latin typeface="Big Caslon Medium" panose="02000603090000020003" pitchFamily="2" charset="-79"/>
                <a:cs typeface="Big Caslon Medium" panose="02000603090000020003" pitchFamily="2" charset="-79"/>
              </a:rPr>
              <a:t>Qualifications/Duties</a:t>
            </a:r>
          </a:p>
          <a:p>
            <a:pPr marL="457200" indent="-457200">
              <a:buFont typeface="Arial" panose="020B0604020202020204" pitchFamily="34" charset="0"/>
              <a:buChar char="•"/>
            </a:pPr>
            <a:r>
              <a:rPr lang="en-US" sz="4000" dirty="0">
                <a:latin typeface="Big Caslon Medium" panose="02000603090000020003" pitchFamily="2" charset="-79"/>
                <a:cs typeface="Big Caslon Medium" panose="02000603090000020003" pitchFamily="2" charset="-79"/>
              </a:rPr>
              <a:t>Motions at Assembly</a:t>
            </a:r>
          </a:p>
          <a:p>
            <a:pPr marL="457200" indent="-457200">
              <a:buFont typeface="Arial" panose="020B0604020202020204" pitchFamily="34" charset="0"/>
              <a:buChar char="•"/>
            </a:pPr>
            <a:r>
              <a:rPr lang="en-US" sz="4000" dirty="0">
                <a:latin typeface="Big Caslon Medium" panose="02000603090000020003" pitchFamily="2" charset="-79"/>
                <a:cs typeface="Big Caslon Medium" panose="02000603090000020003" pitchFamily="2" charset="-79"/>
              </a:rPr>
              <a:t>Concepts I and II</a:t>
            </a:r>
          </a:p>
        </p:txBody>
      </p:sp>
    </p:spTree>
    <p:extLst>
      <p:ext uri="{BB962C8B-B14F-4D97-AF65-F5344CB8AC3E}">
        <p14:creationId xmlns:p14="http://schemas.microsoft.com/office/powerpoint/2010/main" val="1789306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5D6FAA-5AA0-6337-9895-C2E53DC048A3}"/>
              </a:ext>
            </a:extLst>
          </p:cNvPr>
          <p:cNvSpPr txBox="1"/>
          <p:nvPr/>
        </p:nvSpPr>
        <p:spPr>
          <a:xfrm>
            <a:off x="1058636" y="317771"/>
            <a:ext cx="10074728" cy="1446550"/>
          </a:xfrm>
          <a:prstGeom prst="rect">
            <a:avLst/>
          </a:prstGeom>
          <a:noFill/>
        </p:spPr>
        <p:txBody>
          <a:bodyPr wrap="square" rtlCol="0">
            <a:spAutoFit/>
          </a:bodyPr>
          <a:lstStyle/>
          <a:p>
            <a:pPr algn="ctr"/>
            <a:r>
              <a:rPr lang="en-US" sz="4400" dirty="0">
                <a:solidFill>
                  <a:srgbClr val="99BEC1"/>
                </a:solidFill>
                <a:latin typeface="Big Caslon Medium" panose="02000603090000020003" pitchFamily="2" charset="-79"/>
                <a:cs typeface="Big Caslon Medium" panose="02000603090000020003" pitchFamily="2" charset="-79"/>
              </a:rPr>
              <a:t>Three Part GSR Orientation</a:t>
            </a:r>
          </a:p>
          <a:p>
            <a:pPr algn="ctr"/>
            <a:r>
              <a:rPr lang="en-US" sz="4400" dirty="0">
                <a:solidFill>
                  <a:srgbClr val="99BEC1"/>
                </a:solidFill>
                <a:latin typeface="Big Caslon Medium" panose="02000603090000020003" pitchFamily="2" charset="-79"/>
                <a:cs typeface="Big Caslon Medium" panose="02000603090000020003" pitchFamily="2" charset="-79"/>
              </a:rPr>
              <a:t>A year long program for new GSRs</a:t>
            </a:r>
          </a:p>
        </p:txBody>
      </p:sp>
      <p:pic>
        <p:nvPicPr>
          <p:cNvPr id="3078" name="Picture 6" descr="Lime Tree on Dandelion Meadow in fresh colourful spring landscape Lime Tree on Dandelion Meadow in fresh colourful spring landscape single tree stock pictures, royalty-free photos &amp; images">
            <a:extLst>
              <a:ext uri="{FF2B5EF4-FFF2-40B4-BE49-F238E27FC236}">
                <a16:creationId xmlns:a16="http://schemas.microsoft.com/office/drawing/2014/main" id="{F8904711-E960-5710-93AD-48F2A42E6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68" y="1900999"/>
            <a:ext cx="11840901" cy="43300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3C74F33-CB3A-4D7F-65B3-BFB78CB447C8}"/>
              </a:ext>
            </a:extLst>
          </p:cNvPr>
          <p:cNvSpPr txBox="1"/>
          <p:nvPr/>
        </p:nvSpPr>
        <p:spPr>
          <a:xfrm>
            <a:off x="713677" y="2274838"/>
            <a:ext cx="6066263" cy="2308324"/>
          </a:xfrm>
          <a:prstGeom prst="rect">
            <a:avLst/>
          </a:prstGeom>
          <a:noFill/>
        </p:spPr>
        <p:txBody>
          <a:bodyPr wrap="square" rtlCol="0">
            <a:spAutoFit/>
          </a:bodyPr>
          <a:lstStyle/>
          <a:p>
            <a:r>
              <a:rPr lang="en-US" sz="3600" dirty="0">
                <a:solidFill>
                  <a:srgbClr val="FFFF00"/>
                </a:solidFill>
                <a:latin typeface="Big Caslon Medium" panose="02000603090000020003" pitchFamily="2" charset="-79"/>
                <a:cs typeface="Big Caslon Medium" panose="02000603090000020003" pitchFamily="2" charset="-79"/>
              </a:rPr>
              <a:t>Part 2 – May</a:t>
            </a:r>
          </a:p>
          <a:p>
            <a:pPr marL="571500" indent="-571500">
              <a:buFont typeface="Arial" panose="020B0604020202020204" pitchFamily="34" charset="0"/>
              <a:buChar char="•"/>
            </a:pPr>
            <a:r>
              <a:rPr lang="en-US" sz="3600" dirty="0">
                <a:solidFill>
                  <a:srgbClr val="FFFF00"/>
                </a:solidFill>
                <a:latin typeface="Big Caslon Medium" panose="02000603090000020003" pitchFamily="2" charset="-79"/>
                <a:cs typeface="Big Caslon Medium" panose="02000603090000020003" pitchFamily="2" charset="-79"/>
              </a:rPr>
              <a:t>Nominating procedures</a:t>
            </a:r>
          </a:p>
          <a:p>
            <a:pPr marL="571500" indent="-571500">
              <a:buFont typeface="Arial" panose="020B0604020202020204" pitchFamily="34" charset="0"/>
              <a:buChar char="•"/>
            </a:pPr>
            <a:r>
              <a:rPr lang="en-US" sz="3600" dirty="0">
                <a:solidFill>
                  <a:srgbClr val="FFFF00"/>
                </a:solidFill>
                <a:latin typeface="Big Caslon Medium" panose="02000603090000020003" pitchFamily="2" charset="-79"/>
                <a:cs typeface="Big Caslon Medium" panose="02000603090000020003" pitchFamily="2" charset="-79"/>
              </a:rPr>
              <a:t>Voting and elections</a:t>
            </a:r>
          </a:p>
          <a:p>
            <a:pPr marL="571500" indent="-571500">
              <a:buFont typeface="Arial" panose="020B0604020202020204" pitchFamily="34" charset="0"/>
              <a:buChar char="•"/>
            </a:pPr>
            <a:r>
              <a:rPr lang="en-US" sz="3600" dirty="0">
                <a:solidFill>
                  <a:srgbClr val="FFFF00"/>
                </a:solidFill>
                <a:latin typeface="Big Caslon Medium" panose="02000603090000020003" pitchFamily="2" charset="-79"/>
                <a:cs typeface="Big Caslon Medium" panose="02000603090000020003" pitchFamily="2" charset="-79"/>
              </a:rPr>
              <a:t>Concepts III, V and IX</a:t>
            </a:r>
          </a:p>
        </p:txBody>
      </p:sp>
    </p:spTree>
    <p:extLst>
      <p:ext uri="{BB962C8B-B14F-4D97-AF65-F5344CB8AC3E}">
        <p14:creationId xmlns:p14="http://schemas.microsoft.com/office/powerpoint/2010/main" val="4102322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479136" y="3113193"/>
            <a:ext cx="11499915" cy="2722759"/>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Big Caslon Medium" panose="02000603090000020003" pitchFamily="2" charset="-79"/>
              <a:cs typeface="Big Caslon Medium" panose="02000603090000020003" pitchFamily="2" charset="-79"/>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5D6FAA-5AA0-6337-9895-C2E53DC048A3}"/>
              </a:ext>
            </a:extLst>
          </p:cNvPr>
          <p:cNvSpPr txBox="1"/>
          <p:nvPr/>
        </p:nvSpPr>
        <p:spPr>
          <a:xfrm>
            <a:off x="1058636" y="317771"/>
            <a:ext cx="10074728" cy="1446550"/>
          </a:xfrm>
          <a:prstGeom prst="rect">
            <a:avLst/>
          </a:prstGeom>
          <a:noFill/>
        </p:spPr>
        <p:txBody>
          <a:bodyPr wrap="square" rtlCol="0">
            <a:spAutoFit/>
          </a:bodyPr>
          <a:lstStyle/>
          <a:p>
            <a:pPr algn="ctr"/>
            <a:r>
              <a:rPr lang="en-US" sz="4400" dirty="0">
                <a:solidFill>
                  <a:srgbClr val="99BEC1"/>
                </a:solidFill>
                <a:latin typeface="Big Caslon Medium" panose="02000603090000020003" pitchFamily="2" charset="-79"/>
                <a:cs typeface="Big Caslon Medium" panose="02000603090000020003" pitchFamily="2" charset="-79"/>
              </a:rPr>
              <a:t>Three Part GSR Orientation</a:t>
            </a:r>
          </a:p>
          <a:p>
            <a:pPr algn="ctr"/>
            <a:r>
              <a:rPr lang="en-US" sz="4400" dirty="0">
                <a:solidFill>
                  <a:srgbClr val="99BEC1"/>
                </a:solidFill>
                <a:latin typeface="Big Caslon Medium" panose="02000603090000020003" pitchFamily="2" charset="-79"/>
                <a:cs typeface="Big Caslon Medium" panose="02000603090000020003" pitchFamily="2" charset="-79"/>
              </a:rPr>
              <a:t>A year long program for new GSRs</a:t>
            </a:r>
          </a:p>
        </p:txBody>
      </p:sp>
      <p:pic>
        <p:nvPicPr>
          <p:cNvPr id="4098" name="Picture 2" descr="falltree-belmontplateau-1">
            <a:extLst>
              <a:ext uri="{FF2B5EF4-FFF2-40B4-BE49-F238E27FC236}">
                <a16:creationId xmlns:a16="http://schemas.microsoft.com/office/drawing/2014/main" id="{7003ECE4-8CC2-C16B-3A62-136C8809B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68" y="1909823"/>
            <a:ext cx="11840902" cy="43211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8ECE9B-235C-10BD-7B27-47F53B437CB4}"/>
              </a:ext>
            </a:extLst>
          </p:cNvPr>
          <p:cNvSpPr txBox="1"/>
          <p:nvPr/>
        </p:nvSpPr>
        <p:spPr>
          <a:xfrm>
            <a:off x="374217" y="2274838"/>
            <a:ext cx="7777891" cy="2862322"/>
          </a:xfrm>
          <a:prstGeom prst="rect">
            <a:avLst/>
          </a:prstGeom>
          <a:noFill/>
        </p:spPr>
        <p:txBody>
          <a:bodyPr wrap="square">
            <a:spAutoFit/>
          </a:bodyPr>
          <a:lstStyle/>
          <a:p>
            <a:r>
              <a:rPr lang="en-US" sz="3600" dirty="0">
                <a:solidFill>
                  <a:schemeClr val="tx1">
                    <a:lumMod val="95000"/>
                    <a:lumOff val="5000"/>
                  </a:schemeClr>
                </a:solidFill>
                <a:latin typeface="Big Caslon Medium" panose="02000603090000020003" pitchFamily="2" charset="-79"/>
                <a:cs typeface="Big Caslon Medium" panose="02000603090000020003" pitchFamily="2" charset="-79"/>
              </a:rPr>
              <a:t>Part 3 – September </a:t>
            </a:r>
          </a:p>
          <a:p>
            <a:pPr marL="571500" indent="-571500">
              <a:buFont typeface="Arial" panose="020B0604020202020204" pitchFamily="34" charset="0"/>
              <a:buChar char="•"/>
            </a:pPr>
            <a:r>
              <a:rPr lang="en-US" sz="3600" dirty="0">
                <a:solidFill>
                  <a:schemeClr val="tx1">
                    <a:lumMod val="95000"/>
                    <a:lumOff val="5000"/>
                  </a:schemeClr>
                </a:solidFill>
                <a:latin typeface="Big Caslon Medium" panose="02000603090000020003" pitchFamily="2" charset="-79"/>
                <a:cs typeface="Big Caslon Medium" panose="02000603090000020003" pitchFamily="2" charset="-79"/>
              </a:rPr>
              <a:t>Voting and elections</a:t>
            </a:r>
          </a:p>
          <a:p>
            <a:pPr marL="571500" indent="-571500">
              <a:buFont typeface="Arial" panose="020B0604020202020204" pitchFamily="34" charset="0"/>
              <a:buChar char="•"/>
            </a:pPr>
            <a:r>
              <a:rPr lang="en-US" sz="3600" dirty="0">
                <a:solidFill>
                  <a:schemeClr val="tx1">
                    <a:lumMod val="95000"/>
                    <a:lumOff val="5000"/>
                  </a:schemeClr>
                </a:solidFill>
                <a:latin typeface="Big Caslon Medium" panose="02000603090000020003" pitchFamily="2" charset="-79"/>
                <a:cs typeface="Big Caslon Medium" panose="02000603090000020003" pitchFamily="2" charset="-79"/>
              </a:rPr>
              <a:t>Area trusted servants</a:t>
            </a:r>
          </a:p>
          <a:p>
            <a:pPr marL="571500" indent="-571500">
              <a:buFont typeface="Arial" panose="020B0604020202020204" pitchFamily="34" charset="0"/>
              <a:buChar char="•"/>
            </a:pPr>
            <a:r>
              <a:rPr lang="en-US" sz="3600" dirty="0">
                <a:solidFill>
                  <a:schemeClr val="tx1">
                    <a:lumMod val="95000"/>
                    <a:lumOff val="5000"/>
                  </a:schemeClr>
                </a:solidFill>
                <a:latin typeface="Big Caslon Medium" panose="02000603090000020003" pitchFamily="2" charset="-79"/>
                <a:cs typeface="Big Caslon Medium" panose="02000603090000020003" pitchFamily="2" charset="-79"/>
              </a:rPr>
              <a:t>Service sponsors and group inventories</a:t>
            </a:r>
            <a:endParaRPr lang="en-US" sz="3600" dirty="0">
              <a:solidFill>
                <a:schemeClr val="tx1">
                  <a:lumMod val="95000"/>
                  <a:lumOff val="5000"/>
                </a:schemeClr>
              </a:solidFill>
            </a:endParaRPr>
          </a:p>
        </p:txBody>
      </p:sp>
    </p:spTree>
    <p:extLst>
      <p:ext uri="{BB962C8B-B14F-4D97-AF65-F5344CB8AC3E}">
        <p14:creationId xmlns:p14="http://schemas.microsoft.com/office/powerpoint/2010/main" val="985908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99D179-C8CD-B79C-F981-46D83BE1AAF0}"/>
              </a:ext>
            </a:extLst>
          </p:cNvPr>
          <p:cNvSpPr txBox="1"/>
          <p:nvPr/>
        </p:nvSpPr>
        <p:spPr>
          <a:xfrm>
            <a:off x="243068" y="6231013"/>
            <a:ext cx="11840902" cy="369332"/>
          </a:xfrm>
          <a:prstGeom prst="rect">
            <a:avLst/>
          </a:prstGeom>
          <a:solidFill>
            <a:schemeClr val="bg1">
              <a:lumMod val="75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pPr lvl="1" algn="ctr"/>
            <a:r>
              <a:rPr lang="en-US" dirty="0" err="1">
                <a:solidFill>
                  <a:schemeClr val="tx1"/>
                </a:solidFill>
                <a:latin typeface="Big Caslon Medium" panose="02000603090000020003" pitchFamily="2" charset="-79"/>
                <a:cs typeface="Big Caslon Medium" panose="02000603090000020003" pitchFamily="2" charset="-79"/>
              </a:rPr>
              <a:t>aageorgia.org</a:t>
            </a:r>
            <a:r>
              <a:rPr lang="en-US" dirty="0">
                <a:solidFill>
                  <a:schemeClr val="tx1"/>
                </a:solidFill>
                <a:latin typeface="Big Caslon Medium" panose="02000603090000020003" pitchFamily="2" charset="-79"/>
                <a:cs typeface="Big Caslon Medium" panose="02000603090000020003" pitchFamily="2" charset="-79"/>
              </a:rPr>
              <a:t> | </a:t>
            </a:r>
            <a:r>
              <a:rPr lang="en-US" dirty="0">
                <a:solidFill>
                  <a:schemeClr val="tx1"/>
                </a:solidFill>
                <a:latin typeface="Big Caslon Medium" panose="02000603090000020003" pitchFamily="2" charset="-79"/>
                <a:cs typeface="Big Caslon Medium" panose="02000603090000020003" pitchFamily="2" charset="-79"/>
                <a:hlinkClick r:id="rId2">
                  <a:extLst>
                    <a:ext uri="{A12FA001-AC4F-418D-AE19-62706E023703}">
                      <ahyp:hlinkClr xmlns:ahyp="http://schemas.microsoft.com/office/drawing/2018/hyperlinkcolor" val="tx"/>
                    </a:ext>
                  </a:extLst>
                </a:hlinkClick>
              </a:rPr>
              <a:t>gssa@aageorgia.org</a:t>
            </a:r>
            <a:r>
              <a:rPr lang="en-US" dirty="0">
                <a:solidFill>
                  <a:schemeClr val="tx1"/>
                </a:solidFill>
                <a:latin typeface="Big Caslon Medium" panose="02000603090000020003" pitchFamily="2" charset="-79"/>
                <a:cs typeface="Big Caslon Medium" panose="02000603090000020003" pitchFamily="2" charset="-79"/>
              </a:rPr>
              <a:t> | P.O. Box 7325 Macon, GA 31209 | Phone: 478-745-2588 | </a:t>
            </a:r>
            <a:r>
              <a:rPr lang="en-US" dirty="0" err="1">
                <a:solidFill>
                  <a:schemeClr val="tx1"/>
                </a:solidFill>
                <a:latin typeface="Big Caslon Medium" panose="02000603090000020003" pitchFamily="2" charset="-79"/>
                <a:cs typeface="Big Caslon Medium" panose="02000603090000020003" pitchFamily="2" charset="-79"/>
              </a:rPr>
              <a:t>Gssa@2006</a:t>
            </a:r>
            <a:endParaRPr lang="en-US" dirty="0">
              <a:solidFill>
                <a:schemeClr val="tx1"/>
              </a:solidFill>
              <a:latin typeface="Big Caslon Medium" panose="02000603090000020003" pitchFamily="2" charset="-79"/>
              <a:cs typeface="Big Caslon Medium" panose="02000603090000020003" pitchFamily="2" charset="-79"/>
            </a:endParaRPr>
          </a:p>
        </p:txBody>
      </p:sp>
      <p:sp>
        <p:nvSpPr>
          <p:cNvPr id="5" name="Rectangle 4">
            <a:extLst>
              <a:ext uri="{FF2B5EF4-FFF2-40B4-BE49-F238E27FC236}">
                <a16:creationId xmlns:a16="http://schemas.microsoft.com/office/drawing/2014/main" id="{ED93D008-A1EA-B68B-5193-FD732D9FB5EA}"/>
              </a:ext>
            </a:extLst>
          </p:cNvPr>
          <p:cNvSpPr/>
          <p:nvPr/>
        </p:nvSpPr>
        <p:spPr>
          <a:xfrm>
            <a:off x="243068" y="1909823"/>
            <a:ext cx="11840902" cy="4321190"/>
          </a:xfrm>
          <a:prstGeom prst="rect">
            <a:avLst/>
          </a:prstGeom>
          <a:solidFill>
            <a:schemeClr val="bg1">
              <a:lumMod val="8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50000"/>
                </a:schemeClr>
              </a:solidFill>
            </a:endParaRPr>
          </a:p>
        </p:txBody>
      </p:sp>
      <p:sp>
        <p:nvSpPr>
          <p:cNvPr id="6" name="Rectangle 5">
            <a:extLst>
              <a:ext uri="{FF2B5EF4-FFF2-40B4-BE49-F238E27FC236}">
                <a16:creationId xmlns:a16="http://schemas.microsoft.com/office/drawing/2014/main" id="{85A74D9B-90DC-57E7-23E9-ECE1E1AF042C}"/>
              </a:ext>
            </a:extLst>
          </p:cNvPr>
          <p:cNvSpPr/>
          <p:nvPr/>
        </p:nvSpPr>
        <p:spPr>
          <a:xfrm>
            <a:off x="243068" y="172269"/>
            <a:ext cx="11840902" cy="173755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D8C0B2-BAE9-7B36-087C-F89936ED47ED}"/>
              </a:ext>
            </a:extLst>
          </p:cNvPr>
          <p:cNvSpPr txBox="1"/>
          <p:nvPr/>
        </p:nvSpPr>
        <p:spPr>
          <a:xfrm>
            <a:off x="2526049" y="626987"/>
            <a:ext cx="6678593" cy="769441"/>
          </a:xfrm>
          <a:prstGeom prst="rect">
            <a:avLst/>
          </a:prstGeom>
          <a:noFill/>
        </p:spPr>
        <p:txBody>
          <a:bodyPr wrap="square" rtlCol="0">
            <a:spAutoFit/>
          </a:bodyPr>
          <a:lstStyle/>
          <a:p>
            <a:pPr algn="ctr"/>
            <a:r>
              <a:rPr lang="en-US" sz="4400" dirty="0">
                <a:solidFill>
                  <a:schemeClr val="bg1">
                    <a:lumMod val="65000"/>
                  </a:schemeClr>
                </a:solidFill>
                <a:latin typeface="Big Caslon Medium" panose="02000603090000020003" pitchFamily="2" charset="-79"/>
                <a:cs typeface="Big Caslon Medium" panose="02000603090000020003" pitchFamily="2" charset="-79"/>
              </a:rPr>
              <a:t>The GSR</a:t>
            </a:r>
          </a:p>
        </p:txBody>
      </p:sp>
      <p:sp>
        <p:nvSpPr>
          <p:cNvPr id="7" name="TextBox 6">
            <a:extLst>
              <a:ext uri="{FF2B5EF4-FFF2-40B4-BE49-F238E27FC236}">
                <a16:creationId xmlns:a16="http://schemas.microsoft.com/office/drawing/2014/main" id="{0E373B1F-AA01-3B55-CF48-F4C8D0B1FFD7}"/>
              </a:ext>
            </a:extLst>
          </p:cNvPr>
          <p:cNvSpPr txBox="1"/>
          <p:nvPr/>
        </p:nvSpPr>
        <p:spPr>
          <a:xfrm>
            <a:off x="3996788" y="2133708"/>
            <a:ext cx="3737114" cy="646331"/>
          </a:xfrm>
          <a:prstGeom prst="rect">
            <a:avLst/>
          </a:prstGeom>
          <a:noFill/>
        </p:spPr>
        <p:txBody>
          <a:bodyPr wrap="square" rtlCol="0">
            <a:spAutoFit/>
          </a:bodyPr>
          <a:lstStyle/>
          <a:p>
            <a:pPr algn="ctr"/>
            <a:r>
              <a:rPr lang="en-US" sz="3600" dirty="0">
                <a:solidFill>
                  <a:srgbClr val="C00000"/>
                </a:solidFill>
                <a:latin typeface="Big Caslon Medium" panose="02000603090000020003" pitchFamily="2" charset="-79"/>
                <a:cs typeface="Big Caslon Medium" panose="02000603090000020003" pitchFamily="2" charset="-79"/>
              </a:rPr>
              <a:t>Recap of Part 1</a:t>
            </a:r>
          </a:p>
        </p:txBody>
      </p:sp>
      <p:sp>
        <p:nvSpPr>
          <p:cNvPr id="8" name="TextBox 7">
            <a:extLst>
              <a:ext uri="{FF2B5EF4-FFF2-40B4-BE49-F238E27FC236}">
                <a16:creationId xmlns:a16="http://schemas.microsoft.com/office/drawing/2014/main" id="{83A47265-D338-8DC0-3E56-5F33A4E6F2F2}"/>
              </a:ext>
            </a:extLst>
          </p:cNvPr>
          <p:cNvSpPr txBox="1"/>
          <p:nvPr/>
        </p:nvSpPr>
        <p:spPr>
          <a:xfrm>
            <a:off x="1646184" y="3293434"/>
            <a:ext cx="8438321" cy="2246769"/>
          </a:xfrm>
          <a:prstGeom prst="rect">
            <a:avLst/>
          </a:prstGeom>
          <a:noFill/>
        </p:spPr>
        <p:txBody>
          <a:bodyPr wrap="square" rtlCol="0">
            <a:spAutoFit/>
          </a:bodyPr>
          <a:lstStyle/>
          <a:p>
            <a:pPr algn="ctr"/>
            <a:r>
              <a:rPr lang="en-US" sz="2800" dirty="0">
                <a:latin typeface="Big Caslon Medium" panose="02000603090000020003" pitchFamily="2" charset="-79"/>
                <a:cs typeface="Big Caslon Medium" panose="02000603090000020003" pitchFamily="2" charset="-79"/>
              </a:rPr>
              <a:t>CONCEPTS I AND II</a:t>
            </a:r>
          </a:p>
          <a:p>
            <a:pPr algn="ctr"/>
            <a:r>
              <a:rPr lang="en-US" sz="2800" dirty="0">
                <a:latin typeface="Big Caslon Medium" panose="02000603090000020003" pitchFamily="2" charset="-79"/>
                <a:cs typeface="Big Caslon Medium" panose="02000603090000020003" pitchFamily="2" charset="-79"/>
              </a:rPr>
              <a:t>WHY IS THE GSR IMPORTANT?</a:t>
            </a:r>
          </a:p>
          <a:p>
            <a:pPr algn="ctr"/>
            <a:r>
              <a:rPr lang="en-US" sz="2800" dirty="0">
                <a:latin typeface="Big Caslon Medium" panose="02000603090000020003" pitchFamily="2" charset="-79"/>
                <a:cs typeface="Big Caslon Medium" panose="02000603090000020003" pitchFamily="2" charset="-79"/>
              </a:rPr>
              <a:t>GSR QUALIFICATIONS AND DUTIES</a:t>
            </a:r>
          </a:p>
          <a:p>
            <a:pPr algn="ctr"/>
            <a:r>
              <a:rPr lang="en-US" sz="2800" dirty="0">
                <a:latin typeface="Big Caslon Medium" panose="02000603090000020003" pitchFamily="2" charset="-79"/>
                <a:cs typeface="Big Caslon Medium" panose="02000603090000020003" pitchFamily="2" charset="-79"/>
              </a:rPr>
              <a:t>THE ROLE OF THE GSR AT GSA</a:t>
            </a:r>
          </a:p>
          <a:p>
            <a:pPr algn="ctr"/>
            <a:r>
              <a:rPr lang="en-US" sz="2800" dirty="0">
                <a:latin typeface="Big Caslon Medium" panose="02000603090000020003" pitchFamily="2" charset="-79"/>
                <a:cs typeface="Big Caslon Medium" panose="02000603090000020003" pitchFamily="2" charset="-79"/>
              </a:rPr>
              <a:t>THE ROLE OF THE ALT GSR AT GSSA</a:t>
            </a:r>
          </a:p>
        </p:txBody>
      </p:sp>
    </p:spTree>
    <p:extLst>
      <p:ext uri="{BB962C8B-B14F-4D97-AF65-F5344CB8AC3E}">
        <p14:creationId xmlns:p14="http://schemas.microsoft.com/office/powerpoint/2010/main" val="1806451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TotalTime>
  <Words>3322</Words>
  <Application>Microsoft Macintosh PowerPoint</Application>
  <PresentationFormat>Widescreen</PresentationFormat>
  <Paragraphs>246</Paragraphs>
  <Slides>34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Big Caslon Medium</vt:lpstr>
      <vt:lpstr>Big Caslon Medium</vt:lpstr>
      <vt:lpstr>Calibri</vt:lpstr>
      <vt:lpstr>Calibri Light</vt:lpstr>
      <vt:lpstr>CenturyOldStyleStd</vt:lpstr>
      <vt:lpstr>Courier New</vt:lpstr>
      <vt:lpstr>Georgia</vt:lpstr>
      <vt:lpstr>NewCenturySchlbkLTStd</vt:lpstr>
      <vt:lpstr>Wingdings2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Liz Wilson</dc:creator>
  <cp:lastModifiedBy>Liz Wilson</cp:lastModifiedBy>
  <cp:revision>6</cp:revision>
  <dcterms:created xsi:type="dcterms:W3CDTF">2023-05-21T20:50:10Z</dcterms:created>
  <dcterms:modified xsi:type="dcterms:W3CDTF">2023-06-16T17:21:18Z</dcterms:modified>
</cp:coreProperties>
</file>