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90" r:id="rId2"/>
    <p:sldId id="300" r:id="rId3"/>
    <p:sldId id="299" r:id="rId4"/>
    <p:sldId id="311" r:id="rId5"/>
    <p:sldId id="312" r:id="rId6"/>
    <p:sldId id="313" r:id="rId7"/>
    <p:sldId id="298" r:id="rId8"/>
    <p:sldId id="310" r:id="rId9"/>
    <p:sldId id="293" r:id="rId10"/>
    <p:sldId id="294" r:id="rId11"/>
    <p:sldId id="306" r:id="rId12"/>
    <p:sldId id="307" r:id="rId13"/>
    <p:sldId id="308" r:id="rId14"/>
    <p:sldId id="309" r:id="rId15"/>
    <p:sldId id="297" r:id="rId16"/>
    <p:sldId id="315" r:id="rId17"/>
    <p:sldId id="303" r:id="rId18"/>
    <p:sldId id="328" r:id="rId19"/>
    <p:sldId id="318" r:id="rId20"/>
    <p:sldId id="319" r:id="rId21"/>
    <p:sldId id="314" r:id="rId22"/>
    <p:sldId id="327" r:id="rId23"/>
    <p:sldId id="317" r:id="rId24"/>
    <p:sldId id="304" r:id="rId25"/>
    <p:sldId id="305" r:id="rId26"/>
    <p:sldId id="284" r:id="rId27"/>
    <p:sldId id="283" r:id="rId28"/>
    <p:sldId id="285" r:id="rId29"/>
    <p:sldId id="286" r:id="rId30"/>
    <p:sldId id="287" r:id="rId31"/>
    <p:sldId id="325" r:id="rId32"/>
    <p:sldId id="326" r:id="rId33"/>
    <p:sldId id="329" r:id="rId34"/>
    <p:sldId id="320" r:id="rId35"/>
    <p:sldId id="322" r:id="rId36"/>
    <p:sldId id="316" r:id="rId37"/>
    <p:sldId id="324" r:id="rId38"/>
  </p:sldIdLst>
  <p:sldSz cx="12192000" cy="6858000"/>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580A"/>
    <a:srgbClr val="99CCFF"/>
    <a:srgbClr val="CCCCFF"/>
    <a:srgbClr val="FF3300"/>
    <a:srgbClr val="5A51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581" autoAdjust="0"/>
    <p:restoredTop sz="48794" autoAdjust="0"/>
  </p:normalViewPr>
  <p:slideViewPr>
    <p:cSldViewPr snapToGrid="0">
      <p:cViewPr varScale="1">
        <p:scale>
          <a:sx n="66" d="100"/>
          <a:sy n="66" d="100"/>
        </p:scale>
        <p:origin x="102" y="19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57" d="100"/>
        <a:sy n="57" d="100"/>
      </p:scale>
      <p:origin x="0" y="-15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243DD0-22C2-4E17-ACAB-CE0A279E6E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F4BCD80-2F77-4244-8F12-B6AB2575DC85}">
      <dgm:prSet phldrT="[Text]" custT="1"/>
      <dgm:spPr>
        <a:solidFill>
          <a:srgbClr val="0070C0"/>
        </a:solidFill>
      </dgm:spPr>
      <dgm:t>
        <a:bodyPr/>
        <a:lstStyle/>
        <a:p>
          <a:r>
            <a:rPr lang="en-US" sz="3600" dirty="0">
              <a:solidFill>
                <a:schemeClr val="tx1"/>
              </a:solidFill>
            </a:rPr>
            <a:t>Grapevine –electronic distribution in prisons</a:t>
          </a:r>
        </a:p>
      </dgm:t>
    </dgm:pt>
    <dgm:pt modelId="{076D6E7E-9D2E-4911-9B91-D876BAC08589}" type="parTrans" cxnId="{A457EBB8-1159-4C48-B0E8-4BE9DAE4B97C}">
      <dgm:prSet/>
      <dgm:spPr/>
      <dgm:t>
        <a:bodyPr/>
        <a:lstStyle/>
        <a:p>
          <a:endParaRPr lang="en-US"/>
        </a:p>
      </dgm:t>
    </dgm:pt>
    <dgm:pt modelId="{954F5AD8-772A-49A5-BCC0-B82698539559}" type="sibTrans" cxnId="{A457EBB8-1159-4C48-B0E8-4BE9DAE4B97C}">
      <dgm:prSet/>
      <dgm:spPr/>
      <dgm:t>
        <a:bodyPr/>
        <a:lstStyle/>
        <a:p>
          <a:endParaRPr lang="en-US"/>
        </a:p>
      </dgm:t>
    </dgm:pt>
    <dgm:pt modelId="{B051DDEB-6F09-48C6-9CE0-A00CB94729F0}">
      <dgm:prSet phldrT="[Text]"/>
      <dgm:spPr/>
      <dgm:t>
        <a:bodyPr/>
        <a:lstStyle/>
        <a:p>
          <a:r>
            <a:rPr lang="en-US" dirty="0"/>
            <a:t>Overall circulation is down</a:t>
          </a:r>
        </a:p>
      </dgm:t>
    </dgm:pt>
    <dgm:pt modelId="{C4B21E04-C3A2-448D-A499-06D26B9A9264}" type="parTrans" cxnId="{26A412F6-C728-4BCE-BBE9-959563985932}">
      <dgm:prSet/>
      <dgm:spPr/>
      <dgm:t>
        <a:bodyPr/>
        <a:lstStyle/>
        <a:p>
          <a:endParaRPr lang="en-US"/>
        </a:p>
      </dgm:t>
    </dgm:pt>
    <dgm:pt modelId="{38BC12EC-91BF-4BF2-8192-9B33B7D22E34}" type="sibTrans" cxnId="{26A412F6-C728-4BCE-BBE9-959563985932}">
      <dgm:prSet/>
      <dgm:spPr/>
      <dgm:t>
        <a:bodyPr/>
        <a:lstStyle/>
        <a:p>
          <a:endParaRPr lang="en-US"/>
        </a:p>
      </dgm:t>
    </dgm:pt>
    <dgm:pt modelId="{F855FE5C-36EC-4511-ADBC-FBDEFC665A8C}">
      <dgm:prSet phldrT="[Text]" custT="1"/>
      <dgm:spPr>
        <a:solidFill>
          <a:srgbClr val="0070C0"/>
        </a:solidFill>
      </dgm:spPr>
      <dgm:t>
        <a:bodyPr/>
        <a:lstStyle/>
        <a:p>
          <a:r>
            <a:rPr lang="en-US" sz="3600" baseline="0" dirty="0">
              <a:solidFill>
                <a:schemeClr val="tx1"/>
              </a:solidFill>
            </a:rPr>
            <a:t>LaVina subscriptions increased</a:t>
          </a:r>
        </a:p>
      </dgm:t>
    </dgm:pt>
    <dgm:pt modelId="{A03441A7-6BCD-4651-AA18-F102F1560691}" type="parTrans" cxnId="{FE2F0976-1C41-44B4-97AA-E4DA12A44FB6}">
      <dgm:prSet/>
      <dgm:spPr/>
      <dgm:t>
        <a:bodyPr/>
        <a:lstStyle/>
        <a:p>
          <a:endParaRPr lang="en-US"/>
        </a:p>
      </dgm:t>
    </dgm:pt>
    <dgm:pt modelId="{36DD05A0-AFE9-4770-8A21-F6359728C164}" type="sibTrans" cxnId="{FE2F0976-1C41-44B4-97AA-E4DA12A44FB6}">
      <dgm:prSet/>
      <dgm:spPr/>
      <dgm:t>
        <a:bodyPr/>
        <a:lstStyle/>
        <a:p>
          <a:endParaRPr lang="en-US"/>
        </a:p>
      </dgm:t>
    </dgm:pt>
    <dgm:pt modelId="{92B6A30C-E2CD-4B61-AF6E-3EAD63F59986}">
      <dgm:prSet phldrT="[Text]"/>
      <dgm:spPr/>
      <dgm:t>
        <a:bodyPr/>
        <a:lstStyle/>
        <a:p>
          <a:r>
            <a:rPr lang="en-US" dirty="0"/>
            <a:t>Thanks to local committee efforts and events- Chest of Hope</a:t>
          </a:r>
        </a:p>
      </dgm:t>
    </dgm:pt>
    <dgm:pt modelId="{688F2557-388D-465E-929E-43CAC3E2D25C}" type="parTrans" cxnId="{B70A7552-CBC6-4C2D-9EC1-796D0F742F3A}">
      <dgm:prSet/>
      <dgm:spPr/>
      <dgm:t>
        <a:bodyPr/>
        <a:lstStyle/>
        <a:p>
          <a:endParaRPr lang="en-US"/>
        </a:p>
      </dgm:t>
    </dgm:pt>
    <dgm:pt modelId="{BDA30256-9538-4394-8FA0-523D4DCA24C9}" type="sibTrans" cxnId="{B70A7552-CBC6-4C2D-9EC1-796D0F742F3A}">
      <dgm:prSet/>
      <dgm:spPr/>
      <dgm:t>
        <a:bodyPr/>
        <a:lstStyle/>
        <a:p>
          <a:endParaRPr lang="en-US"/>
        </a:p>
      </dgm:t>
    </dgm:pt>
    <dgm:pt modelId="{7B6B05EA-89A2-4B1F-B2CB-C25DA7F0E0DC}">
      <dgm:prSet phldrT="[Text]"/>
      <dgm:spPr/>
      <dgm:t>
        <a:bodyPr/>
        <a:lstStyle/>
        <a:p>
          <a:endParaRPr lang="en-US" dirty="0"/>
        </a:p>
      </dgm:t>
    </dgm:pt>
    <dgm:pt modelId="{F1148EDA-A89E-460E-8E2B-78C2E65249AC}" type="parTrans" cxnId="{82673B58-22D7-4A74-A23F-3EDB0FC4F4F7}">
      <dgm:prSet/>
      <dgm:spPr/>
      <dgm:t>
        <a:bodyPr/>
        <a:lstStyle/>
        <a:p>
          <a:endParaRPr lang="en-US"/>
        </a:p>
      </dgm:t>
    </dgm:pt>
    <dgm:pt modelId="{1E715EC2-E8D9-4E7D-952F-6D9AF5625415}" type="sibTrans" cxnId="{82673B58-22D7-4A74-A23F-3EDB0FC4F4F7}">
      <dgm:prSet/>
      <dgm:spPr/>
      <dgm:t>
        <a:bodyPr/>
        <a:lstStyle/>
        <a:p>
          <a:endParaRPr lang="en-US"/>
        </a:p>
      </dgm:t>
    </dgm:pt>
    <dgm:pt modelId="{518EDFC9-63F8-4206-ACB3-8135D481B049}" type="pres">
      <dgm:prSet presAssocID="{72243DD0-22C2-4E17-ACAB-CE0A279E6E83}" presName="linear" presStyleCnt="0">
        <dgm:presLayoutVars>
          <dgm:animLvl val="lvl"/>
          <dgm:resizeHandles val="exact"/>
        </dgm:presLayoutVars>
      </dgm:prSet>
      <dgm:spPr/>
    </dgm:pt>
    <dgm:pt modelId="{80646B1F-414B-4086-8C63-EC8C0D171A9D}" type="pres">
      <dgm:prSet presAssocID="{FF4BCD80-2F77-4244-8F12-B6AB2575DC85}" presName="parentText" presStyleLbl="node1" presStyleIdx="0" presStyleCnt="2" custScaleY="194390" custLinFactNeighborX="6" custLinFactNeighborY="4802">
        <dgm:presLayoutVars>
          <dgm:chMax val="0"/>
          <dgm:bulletEnabled val="1"/>
        </dgm:presLayoutVars>
      </dgm:prSet>
      <dgm:spPr/>
    </dgm:pt>
    <dgm:pt modelId="{1CF399F6-925F-485A-9002-9693D5E31C92}" type="pres">
      <dgm:prSet presAssocID="{FF4BCD80-2F77-4244-8F12-B6AB2575DC85}" presName="childText" presStyleLbl="revTx" presStyleIdx="0" presStyleCnt="2">
        <dgm:presLayoutVars>
          <dgm:bulletEnabled val="1"/>
        </dgm:presLayoutVars>
      </dgm:prSet>
      <dgm:spPr/>
    </dgm:pt>
    <dgm:pt modelId="{484331B9-00D8-44DC-8CCB-5C8916CA2CA1}" type="pres">
      <dgm:prSet presAssocID="{F855FE5C-36EC-4511-ADBC-FBDEFC665A8C}" presName="parentText" presStyleLbl="node1" presStyleIdx="1" presStyleCnt="2" custScaleY="204998" custLinFactNeighborX="6" custLinFactNeighborY="30946">
        <dgm:presLayoutVars>
          <dgm:chMax val="0"/>
          <dgm:bulletEnabled val="1"/>
        </dgm:presLayoutVars>
      </dgm:prSet>
      <dgm:spPr/>
    </dgm:pt>
    <dgm:pt modelId="{D3AFD066-AADE-46A4-804D-3B8ACCDD5674}" type="pres">
      <dgm:prSet presAssocID="{F855FE5C-36EC-4511-ADBC-FBDEFC665A8C}" presName="childText" presStyleLbl="revTx" presStyleIdx="1" presStyleCnt="2" custScaleY="109616">
        <dgm:presLayoutVars>
          <dgm:bulletEnabled val="1"/>
        </dgm:presLayoutVars>
      </dgm:prSet>
      <dgm:spPr/>
    </dgm:pt>
  </dgm:ptLst>
  <dgm:cxnLst>
    <dgm:cxn modelId="{5F4D6629-F5A0-400D-9F30-0AE7713A031D}" type="presOf" srcId="{FF4BCD80-2F77-4244-8F12-B6AB2575DC85}" destId="{80646B1F-414B-4086-8C63-EC8C0D171A9D}" srcOrd="0" destOrd="0" presId="urn:microsoft.com/office/officeart/2005/8/layout/vList2"/>
    <dgm:cxn modelId="{1CCB433E-2222-4D95-B618-0CB20E78952E}" type="presOf" srcId="{72243DD0-22C2-4E17-ACAB-CE0A279E6E83}" destId="{518EDFC9-63F8-4206-ACB3-8135D481B049}" srcOrd="0" destOrd="0" presId="urn:microsoft.com/office/officeart/2005/8/layout/vList2"/>
    <dgm:cxn modelId="{B70A7552-CBC6-4C2D-9EC1-796D0F742F3A}" srcId="{F855FE5C-36EC-4511-ADBC-FBDEFC665A8C}" destId="{92B6A30C-E2CD-4B61-AF6E-3EAD63F59986}" srcOrd="1" destOrd="0" parTransId="{688F2557-388D-465E-929E-43CAC3E2D25C}" sibTransId="{BDA30256-9538-4394-8FA0-523D4DCA24C9}"/>
    <dgm:cxn modelId="{FE2F0976-1C41-44B4-97AA-E4DA12A44FB6}" srcId="{72243DD0-22C2-4E17-ACAB-CE0A279E6E83}" destId="{F855FE5C-36EC-4511-ADBC-FBDEFC665A8C}" srcOrd="1" destOrd="0" parTransId="{A03441A7-6BCD-4651-AA18-F102F1560691}" sibTransId="{36DD05A0-AFE9-4770-8A21-F6359728C164}"/>
    <dgm:cxn modelId="{82673B58-22D7-4A74-A23F-3EDB0FC4F4F7}" srcId="{F855FE5C-36EC-4511-ADBC-FBDEFC665A8C}" destId="{7B6B05EA-89A2-4B1F-B2CB-C25DA7F0E0DC}" srcOrd="0" destOrd="0" parTransId="{F1148EDA-A89E-460E-8E2B-78C2E65249AC}" sibTransId="{1E715EC2-E8D9-4E7D-952F-6D9AF5625415}"/>
    <dgm:cxn modelId="{A457EBB8-1159-4C48-B0E8-4BE9DAE4B97C}" srcId="{72243DD0-22C2-4E17-ACAB-CE0A279E6E83}" destId="{FF4BCD80-2F77-4244-8F12-B6AB2575DC85}" srcOrd="0" destOrd="0" parTransId="{076D6E7E-9D2E-4911-9B91-D876BAC08589}" sibTransId="{954F5AD8-772A-49A5-BCC0-B82698539559}"/>
    <dgm:cxn modelId="{47F667C5-A252-499E-B36F-9383D07A2D9B}" type="presOf" srcId="{7B6B05EA-89A2-4B1F-B2CB-C25DA7F0E0DC}" destId="{D3AFD066-AADE-46A4-804D-3B8ACCDD5674}" srcOrd="0" destOrd="0" presId="urn:microsoft.com/office/officeart/2005/8/layout/vList2"/>
    <dgm:cxn modelId="{75C92CCC-D117-4E23-B5FC-9F3711ED85FF}" type="presOf" srcId="{92B6A30C-E2CD-4B61-AF6E-3EAD63F59986}" destId="{D3AFD066-AADE-46A4-804D-3B8ACCDD5674}" srcOrd="0" destOrd="1" presId="urn:microsoft.com/office/officeart/2005/8/layout/vList2"/>
    <dgm:cxn modelId="{B33068D7-AABA-4743-B067-230E0AE8BD0C}" type="presOf" srcId="{F855FE5C-36EC-4511-ADBC-FBDEFC665A8C}" destId="{484331B9-00D8-44DC-8CCB-5C8916CA2CA1}" srcOrd="0" destOrd="0" presId="urn:microsoft.com/office/officeart/2005/8/layout/vList2"/>
    <dgm:cxn modelId="{A9B1EADD-6A39-4C31-BEED-E3AE8B6BB7E7}" type="presOf" srcId="{B051DDEB-6F09-48C6-9CE0-A00CB94729F0}" destId="{1CF399F6-925F-485A-9002-9693D5E31C92}" srcOrd="0" destOrd="0" presId="urn:microsoft.com/office/officeart/2005/8/layout/vList2"/>
    <dgm:cxn modelId="{26A412F6-C728-4BCE-BBE9-959563985932}" srcId="{FF4BCD80-2F77-4244-8F12-B6AB2575DC85}" destId="{B051DDEB-6F09-48C6-9CE0-A00CB94729F0}" srcOrd="0" destOrd="0" parTransId="{C4B21E04-C3A2-448D-A499-06D26B9A9264}" sibTransId="{38BC12EC-91BF-4BF2-8192-9B33B7D22E34}"/>
    <dgm:cxn modelId="{D3ED89BD-C959-4FF2-907F-D8625D01AD38}" type="presParOf" srcId="{518EDFC9-63F8-4206-ACB3-8135D481B049}" destId="{80646B1F-414B-4086-8C63-EC8C0D171A9D}" srcOrd="0" destOrd="0" presId="urn:microsoft.com/office/officeart/2005/8/layout/vList2"/>
    <dgm:cxn modelId="{063E981F-CE95-492C-8B98-5DFE3BEEE4E4}" type="presParOf" srcId="{518EDFC9-63F8-4206-ACB3-8135D481B049}" destId="{1CF399F6-925F-485A-9002-9693D5E31C92}" srcOrd="1" destOrd="0" presId="urn:microsoft.com/office/officeart/2005/8/layout/vList2"/>
    <dgm:cxn modelId="{1A1BDE3D-5F8D-4D09-A6DB-357CC548BCFD}" type="presParOf" srcId="{518EDFC9-63F8-4206-ACB3-8135D481B049}" destId="{484331B9-00D8-44DC-8CCB-5C8916CA2CA1}" srcOrd="2" destOrd="0" presId="urn:microsoft.com/office/officeart/2005/8/layout/vList2"/>
    <dgm:cxn modelId="{EBF3A9FC-659B-4901-B1B9-2EB7D64820CE}" type="presParOf" srcId="{518EDFC9-63F8-4206-ACB3-8135D481B049}" destId="{D3AFD066-AADE-46A4-804D-3B8ACCDD5674}"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32E4B3-D008-4138-A0CC-0671B6AE48B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DE1FACE-AD8A-4072-9A9E-1E8524ED7747}">
      <dgm:prSet/>
      <dgm:spPr>
        <a:solidFill>
          <a:srgbClr val="92D050"/>
        </a:solidFill>
      </dgm:spPr>
      <dgm:t>
        <a:bodyPr/>
        <a:lstStyle/>
        <a:p>
          <a:r>
            <a:rPr lang="en-US" dirty="0">
              <a:solidFill>
                <a:srgbClr val="08580A"/>
              </a:solidFill>
            </a:rPr>
            <a:t>Return to eight Cluster Forums beginning in the 2021 calendar year</a:t>
          </a:r>
          <a:endParaRPr lang="en-US" dirty="0">
            <a:solidFill>
              <a:srgbClr val="08580A"/>
            </a:solidFill>
            <a:ea typeface="Calibri" panose="020F0502020204030204" pitchFamily="34" charset="0"/>
            <a:cs typeface="Times New Roman" panose="02020603050405020304" pitchFamily="18" charset="0"/>
          </a:endParaRPr>
        </a:p>
      </dgm:t>
    </dgm:pt>
    <dgm:pt modelId="{78C0AA78-879E-49BF-A46A-1E2D0680967A}" type="parTrans" cxnId="{8BA84E95-59CA-4983-8B40-8AA9FA7E18D5}">
      <dgm:prSet/>
      <dgm:spPr/>
      <dgm:t>
        <a:bodyPr/>
        <a:lstStyle/>
        <a:p>
          <a:endParaRPr lang="en-US"/>
        </a:p>
      </dgm:t>
    </dgm:pt>
    <dgm:pt modelId="{E368E43D-8886-4B14-93C6-8D287B8626BB}" type="sibTrans" cxnId="{8BA84E95-59CA-4983-8B40-8AA9FA7E18D5}">
      <dgm:prSet/>
      <dgm:spPr/>
      <dgm:t>
        <a:bodyPr/>
        <a:lstStyle/>
        <a:p>
          <a:endParaRPr lang="en-US"/>
        </a:p>
      </dgm:t>
    </dgm:pt>
    <dgm:pt modelId="{A871D047-F1F4-4E60-9624-2B24CD7A06E2}">
      <dgm:prSet/>
      <dgm:spPr>
        <a:solidFill>
          <a:srgbClr val="92D050"/>
        </a:solidFill>
      </dgm:spPr>
      <dgm:t>
        <a:bodyPr/>
        <a:lstStyle/>
        <a:p>
          <a:r>
            <a:rPr lang="en-US" dirty="0">
              <a:solidFill>
                <a:srgbClr val="08580A"/>
              </a:solidFill>
              <a:ea typeface="Calibri" panose="020F0502020204030204" pitchFamily="34" charset="0"/>
              <a:cs typeface="Times New Roman" panose="02020603050405020304" pitchFamily="18" charset="0"/>
            </a:rPr>
            <a:t>Move to electronic voting for GSSA elections</a:t>
          </a:r>
          <a:endParaRPr lang="en-US" dirty="0">
            <a:solidFill>
              <a:srgbClr val="08580A"/>
            </a:solidFill>
          </a:endParaRPr>
        </a:p>
      </dgm:t>
    </dgm:pt>
    <dgm:pt modelId="{0C109B13-406D-4EFC-B1DB-86127BE88D96}" type="parTrans" cxnId="{D825EFDE-353A-48B5-AE84-A8E0E531333B}">
      <dgm:prSet/>
      <dgm:spPr/>
      <dgm:t>
        <a:bodyPr/>
        <a:lstStyle/>
        <a:p>
          <a:endParaRPr lang="en-US"/>
        </a:p>
      </dgm:t>
    </dgm:pt>
    <dgm:pt modelId="{331741AA-24F9-4373-B4C8-C06ACCE187C0}" type="sibTrans" cxnId="{D825EFDE-353A-48B5-AE84-A8E0E531333B}">
      <dgm:prSet/>
      <dgm:spPr/>
      <dgm:t>
        <a:bodyPr/>
        <a:lstStyle/>
        <a:p>
          <a:endParaRPr lang="en-US"/>
        </a:p>
      </dgm:t>
    </dgm:pt>
    <dgm:pt modelId="{9FD97CCB-F7AE-46DB-909B-8D82771E8938}" type="pres">
      <dgm:prSet presAssocID="{D332E4B3-D008-4138-A0CC-0671B6AE48B3}" presName="Name0" presStyleCnt="0">
        <dgm:presLayoutVars>
          <dgm:chMax val="7"/>
          <dgm:chPref val="7"/>
          <dgm:dir/>
        </dgm:presLayoutVars>
      </dgm:prSet>
      <dgm:spPr/>
    </dgm:pt>
    <dgm:pt modelId="{C8E111E9-DDFA-4DEA-8E02-EA2340885802}" type="pres">
      <dgm:prSet presAssocID="{D332E4B3-D008-4138-A0CC-0671B6AE48B3}" presName="Name1" presStyleCnt="0"/>
      <dgm:spPr/>
    </dgm:pt>
    <dgm:pt modelId="{2F4DC655-69F0-4BE7-80C1-0FCF6FFF743A}" type="pres">
      <dgm:prSet presAssocID="{D332E4B3-D008-4138-A0CC-0671B6AE48B3}" presName="cycle" presStyleCnt="0"/>
      <dgm:spPr/>
    </dgm:pt>
    <dgm:pt modelId="{8B674E59-DE4C-4435-A911-CE9564AB99BD}" type="pres">
      <dgm:prSet presAssocID="{D332E4B3-D008-4138-A0CC-0671B6AE48B3}" presName="srcNode" presStyleLbl="node1" presStyleIdx="0" presStyleCnt="2"/>
      <dgm:spPr/>
    </dgm:pt>
    <dgm:pt modelId="{3768B3AD-41C3-4754-A848-71E59D7C00B2}" type="pres">
      <dgm:prSet presAssocID="{D332E4B3-D008-4138-A0CC-0671B6AE48B3}" presName="conn" presStyleLbl="parChTrans1D2" presStyleIdx="0" presStyleCnt="1"/>
      <dgm:spPr/>
    </dgm:pt>
    <dgm:pt modelId="{BB56B3C9-5FF5-4743-A732-33B3FE8C0AD0}" type="pres">
      <dgm:prSet presAssocID="{D332E4B3-D008-4138-A0CC-0671B6AE48B3}" presName="extraNode" presStyleLbl="node1" presStyleIdx="0" presStyleCnt="2"/>
      <dgm:spPr/>
    </dgm:pt>
    <dgm:pt modelId="{46A16E3D-A83E-4CB6-9DC9-A74C364B97E8}" type="pres">
      <dgm:prSet presAssocID="{D332E4B3-D008-4138-A0CC-0671B6AE48B3}" presName="dstNode" presStyleLbl="node1" presStyleIdx="0" presStyleCnt="2"/>
      <dgm:spPr/>
    </dgm:pt>
    <dgm:pt modelId="{037E981E-663F-407F-B009-220B374A0A73}" type="pres">
      <dgm:prSet presAssocID="{DDE1FACE-AD8A-4072-9A9E-1E8524ED7747}" presName="text_1" presStyleLbl="node1" presStyleIdx="0" presStyleCnt="2">
        <dgm:presLayoutVars>
          <dgm:bulletEnabled val="1"/>
        </dgm:presLayoutVars>
      </dgm:prSet>
      <dgm:spPr/>
    </dgm:pt>
    <dgm:pt modelId="{C12BF207-8790-467E-8507-99F4317AE3F2}" type="pres">
      <dgm:prSet presAssocID="{DDE1FACE-AD8A-4072-9A9E-1E8524ED7747}" presName="accent_1" presStyleCnt="0"/>
      <dgm:spPr/>
    </dgm:pt>
    <dgm:pt modelId="{DA4FC74B-3EFB-42FA-868F-8FADEC81B2FA}" type="pres">
      <dgm:prSet presAssocID="{DDE1FACE-AD8A-4072-9A9E-1E8524ED7747}" presName="accentRepeatNode" presStyleLbl="solidFgAcc1" presStyleIdx="0" presStyleCnt="2"/>
      <dgm:spPr/>
    </dgm:pt>
    <dgm:pt modelId="{6567C4B1-19C8-4BCB-80F4-69F66F2921BC}" type="pres">
      <dgm:prSet presAssocID="{A871D047-F1F4-4E60-9624-2B24CD7A06E2}" presName="text_2" presStyleLbl="node1" presStyleIdx="1" presStyleCnt="2">
        <dgm:presLayoutVars>
          <dgm:bulletEnabled val="1"/>
        </dgm:presLayoutVars>
      </dgm:prSet>
      <dgm:spPr/>
    </dgm:pt>
    <dgm:pt modelId="{5E2297D2-ACD0-4C2E-8357-55FD35EC0CF9}" type="pres">
      <dgm:prSet presAssocID="{A871D047-F1F4-4E60-9624-2B24CD7A06E2}" presName="accent_2" presStyleCnt="0"/>
      <dgm:spPr/>
    </dgm:pt>
    <dgm:pt modelId="{DC11E398-27A5-4E0C-8068-B7483E7957CC}" type="pres">
      <dgm:prSet presAssocID="{A871D047-F1F4-4E60-9624-2B24CD7A06E2}" presName="accentRepeatNode" presStyleLbl="solidFgAcc1" presStyleIdx="1" presStyleCnt="2"/>
      <dgm:spPr/>
    </dgm:pt>
  </dgm:ptLst>
  <dgm:cxnLst>
    <dgm:cxn modelId="{0CA6AD23-AE07-49BC-80EA-2B0E0CF0E031}" type="presOf" srcId="{E368E43D-8886-4B14-93C6-8D287B8626BB}" destId="{3768B3AD-41C3-4754-A848-71E59D7C00B2}" srcOrd="0" destOrd="0" presId="urn:microsoft.com/office/officeart/2008/layout/VerticalCurvedList"/>
    <dgm:cxn modelId="{8BA84E95-59CA-4983-8B40-8AA9FA7E18D5}" srcId="{D332E4B3-D008-4138-A0CC-0671B6AE48B3}" destId="{DDE1FACE-AD8A-4072-9A9E-1E8524ED7747}" srcOrd="0" destOrd="0" parTransId="{78C0AA78-879E-49BF-A46A-1E2D0680967A}" sibTransId="{E368E43D-8886-4B14-93C6-8D287B8626BB}"/>
    <dgm:cxn modelId="{C5543DAB-947F-4A6E-BEF9-35179EE8DF54}" type="presOf" srcId="{A871D047-F1F4-4E60-9624-2B24CD7A06E2}" destId="{6567C4B1-19C8-4BCB-80F4-69F66F2921BC}" srcOrd="0" destOrd="0" presId="urn:microsoft.com/office/officeart/2008/layout/VerticalCurvedList"/>
    <dgm:cxn modelId="{D825EFDE-353A-48B5-AE84-A8E0E531333B}" srcId="{D332E4B3-D008-4138-A0CC-0671B6AE48B3}" destId="{A871D047-F1F4-4E60-9624-2B24CD7A06E2}" srcOrd="1" destOrd="0" parTransId="{0C109B13-406D-4EFC-B1DB-86127BE88D96}" sibTransId="{331741AA-24F9-4373-B4C8-C06ACCE187C0}"/>
    <dgm:cxn modelId="{BB5273EC-86E3-49F1-8294-244845BEF4DF}" type="presOf" srcId="{DDE1FACE-AD8A-4072-9A9E-1E8524ED7747}" destId="{037E981E-663F-407F-B009-220B374A0A73}" srcOrd="0" destOrd="0" presId="urn:microsoft.com/office/officeart/2008/layout/VerticalCurvedList"/>
    <dgm:cxn modelId="{3ADB33F6-F858-4F73-BDEA-3E3A9AC5E30E}" type="presOf" srcId="{D332E4B3-D008-4138-A0CC-0671B6AE48B3}" destId="{9FD97CCB-F7AE-46DB-909B-8D82771E8938}" srcOrd="0" destOrd="0" presId="urn:microsoft.com/office/officeart/2008/layout/VerticalCurvedList"/>
    <dgm:cxn modelId="{EE8AE702-4B50-408F-AADD-91B542C819A6}" type="presParOf" srcId="{9FD97CCB-F7AE-46DB-909B-8D82771E8938}" destId="{C8E111E9-DDFA-4DEA-8E02-EA2340885802}" srcOrd="0" destOrd="0" presId="urn:microsoft.com/office/officeart/2008/layout/VerticalCurvedList"/>
    <dgm:cxn modelId="{631B2A08-C846-4CD9-90D9-509BB01206CF}" type="presParOf" srcId="{C8E111E9-DDFA-4DEA-8E02-EA2340885802}" destId="{2F4DC655-69F0-4BE7-80C1-0FCF6FFF743A}" srcOrd="0" destOrd="0" presId="urn:microsoft.com/office/officeart/2008/layout/VerticalCurvedList"/>
    <dgm:cxn modelId="{4EF8318B-2384-4CBC-8A92-820FC11C30C3}" type="presParOf" srcId="{2F4DC655-69F0-4BE7-80C1-0FCF6FFF743A}" destId="{8B674E59-DE4C-4435-A911-CE9564AB99BD}" srcOrd="0" destOrd="0" presId="urn:microsoft.com/office/officeart/2008/layout/VerticalCurvedList"/>
    <dgm:cxn modelId="{1E6F45F5-E4F2-405C-A727-BD8E837A439D}" type="presParOf" srcId="{2F4DC655-69F0-4BE7-80C1-0FCF6FFF743A}" destId="{3768B3AD-41C3-4754-A848-71E59D7C00B2}" srcOrd="1" destOrd="0" presId="urn:microsoft.com/office/officeart/2008/layout/VerticalCurvedList"/>
    <dgm:cxn modelId="{27B36E99-9765-4804-9BDC-E9A81660172A}" type="presParOf" srcId="{2F4DC655-69F0-4BE7-80C1-0FCF6FFF743A}" destId="{BB56B3C9-5FF5-4743-A732-33B3FE8C0AD0}" srcOrd="2" destOrd="0" presId="urn:microsoft.com/office/officeart/2008/layout/VerticalCurvedList"/>
    <dgm:cxn modelId="{C78F68E6-E241-4775-A1C3-E82DFEFEBF35}" type="presParOf" srcId="{2F4DC655-69F0-4BE7-80C1-0FCF6FFF743A}" destId="{46A16E3D-A83E-4CB6-9DC9-A74C364B97E8}" srcOrd="3" destOrd="0" presId="urn:microsoft.com/office/officeart/2008/layout/VerticalCurvedList"/>
    <dgm:cxn modelId="{AE691F29-24BC-457D-8D8D-4AD4CAEE68C8}" type="presParOf" srcId="{C8E111E9-DDFA-4DEA-8E02-EA2340885802}" destId="{037E981E-663F-407F-B009-220B374A0A73}" srcOrd="1" destOrd="0" presId="urn:microsoft.com/office/officeart/2008/layout/VerticalCurvedList"/>
    <dgm:cxn modelId="{569A183A-D47B-48C6-BC9B-02B0998E6033}" type="presParOf" srcId="{C8E111E9-DDFA-4DEA-8E02-EA2340885802}" destId="{C12BF207-8790-467E-8507-99F4317AE3F2}" srcOrd="2" destOrd="0" presId="urn:microsoft.com/office/officeart/2008/layout/VerticalCurvedList"/>
    <dgm:cxn modelId="{25D20E78-CA01-4064-AFAA-30DDCA11C3F8}" type="presParOf" srcId="{C12BF207-8790-467E-8507-99F4317AE3F2}" destId="{DA4FC74B-3EFB-42FA-868F-8FADEC81B2FA}" srcOrd="0" destOrd="0" presId="urn:microsoft.com/office/officeart/2008/layout/VerticalCurvedList"/>
    <dgm:cxn modelId="{65F3FFA5-3C60-4975-8A6E-093B3145DF4B}" type="presParOf" srcId="{C8E111E9-DDFA-4DEA-8E02-EA2340885802}" destId="{6567C4B1-19C8-4BCB-80F4-69F66F2921BC}" srcOrd="3" destOrd="0" presId="urn:microsoft.com/office/officeart/2008/layout/VerticalCurvedList"/>
    <dgm:cxn modelId="{B141A2B8-2591-487D-B211-917B468154C1}" type="presParOf" srcId="{C8E111E9-DDFA-4DEA-8E02-EA2340885802}" destId="{5E2297D2-ACD0-4C2E-8357-55FD35EC0CF9}" srcOrd="4" destOrd="0" presId="urn:microsoft.com/office/officeart/2008/layout/VerticalCurvedList"/>
    <dgm:cxn modelId="{BDF9C9AA-A579-483D-8925-AB49CFE43762}" type="presParOf" srcId="{5E2297D2-ACD0-4C2E-8357-55FD35EC0CF9}" destId="{DC11E398-27A5-4E0C-8068-B7483E7957C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46B1F-414B-4086-8C63-EC8C0D171A9D}">
      <dsp:nvSpPr>
        <dsp:cNvPr id="0" name=""/>
        <dsp:cNvSpPr/>
      </dsp:nvSpPr>
      <dsp:spPr>
        <a:xfrm>
          <a:off x="0" y="23178"/>
          <a:ext cx="11339512" cy="1627306"/>
        </a:xfrm>
        <a:prstGeom prst="roundRect">
          <a:avLst/>
        </a:prstGeom>
        <a:solidFill>
          <a:srgbClr val="0070C0"/>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solidFill>
                <a:schemeClr val="tx1"/>
              </a:solidFill>
            </a:rPr>
            <a:t>Grapevine –electronic distribution in prisons</a:t>
          </a:r>
        </a:p>
      </dsp:txBody>
      <dsp:txXfrm>
        <a:off x="79439" y="102617"/>
        <a:ext cx="11180634" cy="1468428"/>
      </dsp:txXfrm>
    </dsp:sp>
    <dsp:sp modelId="{1CF399F6-925F-485A-9002-9693D5E31C92}">
      <dsp:nvSpPr>
        <dsp:cNvPr id="0" name=""/>
        <dsp:cNvSpPr/>
      </dsp:nvSpPr>
      <dsp:spPr>
        <a:xfrm>
          <a:off x="0" y="1629014"/>
          <a:ext cx="11339512"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3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Overall circulation is down</a:t>
          </a:r>
        </a:p>
      </dsp:txBody>
      <dsp:txXfrm>
        <a:off x="0" y="1629014"/>
        <a:ext cx="11339512" cy="447120"/>
      </dsp:txXfrm>
    </dsp:sp>
    <dsp:sp modelId="{484331B9-00D8-44DC-8CCB-5C8916CA2CA1}">
      <dsp:nvSpPr>
        <dsp:cNvPr id="0" name=""/>
        <dsp:cNvSpPr/>
      </dsp:nvSpPr>
      <dsp:spPr>
        <a:xfrm>
          <a:off x="0" y="2288007"/>
          <a:ext cx="11339512" cy="1716110"/>
        </a:xfrm>
        <a:prstGeom prst="roundRect">
          <a:avLst/>
        </a:prstGeom>
        <a:solidFill>
          <a:srgbClr val="0070C0"/>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baseline="0" dirty="0">
              <a:solidFill>
                <a:schemeClr val="tx1"/>
              </a:solidFill>
            </a:rPr>
            <a:t>LaVina subscriptions increased</a:t>
          </a:r>
        </a:p>
      </dsp:txBody>
      <dsp:txXfrm>
        <a:off x="83774" y="2371781"/>
        <a:ext cx="11171964" cy="1548562"/>
      </dsp:txXfrm>
    </dsp:sp>
    <dsp:sp modelId="{D3AFD066-AADE-46A4-804D-3B8ACCDD5674}">
      <dsp:nvSpPr>
        <dsp:cNvPr id="0" name=""/>
        <dsp:cNvSpPr/>
      </dsp:nvSpPr>
      <dsp:spPr>
        <a:xfrm>
          <a:off x="0" y="3792244"/>
          <a:ext cx="11339512" cy="750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30" tIns="34290" rIns="192024" bIns="34290" numCol="1" spcCol="1270" anchor="t" anchorCtr="0">
          <a:noAutofit/>
        </a:bodyPr>
        <a:lstStyle/>
        <a:p>
          <a:pPr marL="228600" lvl="1" indent="-228600" algn="l" defTabSz="933450">
            <a:lnSpc>
              <a:spcPct val="90000"/>
            </a:lnSpc>
            <a:spcBef>
              <a:spcPct val="0"/>
            </a:spcBef>
            <a:spcAft>
              <a:spcPct val="20000"/>
            </a:spcAft>
            <a:buChar char="•"/>
          </a:pPr>
          <a:endParaRPr lang="en-US" sz="2100" kern="1200" dirty="0"/>
        </a:p>
        <a:p>
          <a:pPr marL="228600" lvl="1" indent="-228600" algn="l" defTabSz="933450">
            <a:lnSpc>
              <a:spcPct val="90000"/>
            </a:lnSpc>
            <a:spcBef>
              <a:spcPct val="0"/>
            </a:spcBef>
            <a:spcAft>
              <a:spcPct val="20000"/>
            </a:spcAft>
            <a:buChar char="•"/>
          </a:pPr>
          <a:r>
            <a:rPr lang="en-US" sz="2100" kern="1200" dirty="0"/>
            <a:t>Thanks to local committee efforts and events- Chest of Hope</a:t>
          </a:r>
        </a:p>
      </dsp:txBody>
      <dsp:txXfrm>
        <a:off x="0" y="3792244"/>
        <a:ext cx="11339512" cy="750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8B3AD-41C3-4754-A848-71E59D7C00B2}">
      <dsp:nvSpPr>
        <dsp:cNvPr id="0" name=""/>
        <dsp:cNvSpPr/>
      </dsp:nvSpPr>
      <dsp:spPr>
        <a:xfrm>
          <a:off x="-5129985" y="-791784"/>
          <a:ext cx="6155568" cy="6155568"/>
        </a:xfrm>
        <a:prstGeom prst="blockArc">
          <a:avLst>
            <a:gd name="adj1" fmla="val 18900000"/>
            <a:gd name="adj2" fmla="val 2700000"/>
            <a:gd name="adj3" fmla="val 351"/>
          </a:avLst>
        </a:pr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037E981E-663F-407F-B009-220B374A0A73}">
      <dsp:nvSpPr>
        <dsp:cNvPr id="0" name=""/>
        <dsp:cNvSpPr/>
      </dsp:nvSpPr>
      <dsp:spPr>
        <a:xfrm>
          <a:off x="840447" y="653155"/>
          <a:ext cx="10474946" cy="1306128"/>
        </a:xfrm>
        <a:prstGeom prst="rect">
          <a:avLst/>
        </a:prstGeom>
        <a:solidFill>
          <a:srgbClr val="92D050"/>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036740" tIns="106680" rIns="106680" bIns="106680" numCol="1" spcCol="1270" anchor="ctr" anchorCtr="0">
          <a:noAutofit/>
        </a:bodyPr>
        <a:lstStyle/>
        <a:p>
          <a:pPr marL="0" lvl="0" indent="0" algn="l" defTabSz="1866900">
            <a:lnSpc>
              <a:spcPct val="90000"/>
            </a:lnSpc>
            <a:spcBef>
              <a:spcPct val="0"/>
            </a:spcBef>
            <a:spcAft>
              <a:spcPct val="35000"/>
            </a:spcAft>
            <a:buNone/>
          </a:pPr>
          <a:r>
            <a:rPr lang="en-US" sz="4200" kern="1200" dirty="0">
              <a:solidFill>
                <a:srgbClr val="08580A"/>
              </a:solidFill>
            </a:rPr>
            <a:t>Return to eight Cluster Forums beginning in the 2021 calendar year</a:t>
          </a:r>
          <a:endParaRPr lang="en-US" sz="4200" kern="1200" dirty="0">
            <a:solidFill>
              <a:srgbClr val="08580A"/>
            </a:solidFill>
            <a:ea typeface="Calibri" panose="020F0502020204030204" pitchFamily="34" charset="0"/>
            <a:cs typeface="Times New Roman" panose="02020603050405020304" pitchFamily="18" charset="0"/>
          </a:endParaRPr>
        </a:p>
      </dsp:txBody>
      <dsp:txXfrm>
        <a:off x="840447" y="653155"/>
        <a:ext cx="10474946" cy="1306128"/>
      </dsp:txXfrm>
    </dsp:sp>
    <dsp:sp modelId="{DA4FC74B-3EFB-42FA-868F-8FADEC81B2FA}">
      <dsp:nvSpPr>
        <dsp:cNvPr id="0" name=""/>
        <dsp:cNvSpPr/>
      </dsp:nvSpPr>
      <dsp:spPr>
        <a:xfrm>
          <a:off x="24117" y="489889"/>
          <a:ext cx="1632661" cy="1632661"/>
        </a:xfrm>
        <a:prstGeom prst="ellipse">
          <a:avLst/>
        </a:prstGeom>
        <a:solidFill>
          <a:schemeClr val="lt1">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6567C4B1-19C8-4BCB-80F4-69F66F2921BC}">
      <dsp:nvSpPr>
        <dsp:cNvPr id="0" name=""/>
        <dsp:cNvSpPr/>
      </dsp:nvSpPr>
      <dsp:spPr>
        <a:xfrm>
          <a:off x="840447" y="2612715"/>
          <a:ext cx="10474946" cy="1306128"/>
        </a:xfrm>
        <a:prstGeom prst="rect">
          <a:avLst/>
        </a:prstGeom>
        <a:solidFill>
          <a:srgbClr val="92D050"/>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036740" tIns="106680" rIns="106680" bIns="106680" numCol="1" spcCol="1270" anchor="ctr" anchorCtr="0">
          <a:noAutofit/>
        </a:bodyPr>
        <a:lstStyle/>
        <a:p>
          <a:pPr marL="0" lvl="0" indent="0" algn="l" defTabSz="1866900">
            <a:lnSpc>
              <a:spcPct val="90000"/>
            </a:lnSpc>
            <a:spcBef>
              <a:spcPct val="0"/>
            </a:spcBef>
            <a:spcAft>
              <a:spcPct val="35000"/>
            </a:spcAft>
            <a:buNone/>
          </a:pPr>
          <a:r>
            <a:rPr lang="en-US" sz="4200" kern="1200" dirty="0">
              <a:solidFill>
                <a:srgbClr val="08580A"/>
              </a:solidFill>
              <a:ea typeface="Calibri" panose="020F0502020204030204" pitchFamily="34" charset="0"/>
              <a:cs typeface="Times New Roman" panose="02020603050405020304" pitchFamily="18" charset="0"/>
            </a:rPr>
            <a:t>Move to electronic voting for GSSA elections</a:t>
          </a:r>
          <a:endParaRPr lang="en-US" sz="4200" kern="1200" dirty="0">
            <a:solidFill>
              <a:srgbClr val="08580A"/>
            </a:solidFill>
          </a:endParaRPr>
        </a:p>
      </dsp:txBody>
      <dsp:txXfrm>
        <a:off x="840447" y="2612715"/>
        <a:ext cx="10474946" cy="1306128"/>
      </dsp:txXfrm>
    </dsp:sp>
    <dsp:sp modelId="{DC11E398-27A5-4E0C-8068-B7483E7957CC}">
      <dsp:nvSpPr>
        <dsp:cNvPr id="0" name=""/>
        <dsp:cNvSpPr/>
      </dsp:nvSpPr>
      <dsp:spPr>
        <a:xfrm>
          <a:off x="24117" y="2449449"/>
          <a:ext cx="1632661" cy="1632661"/>
        </a:xfrm>
        <a:prstGeom prst="ellipse">
          <a:avLst/>
        </a:prstGeom>
        <a:solidFill>
          <a:schemeClr val="lt1">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dirty="0"/>
          </a:p>
        </p:txBody>
      </p:sp>
      <p:sp>
        <p:nvSpPr>
          <p:cNvPr id="3" name="Date Placeholder 2"/>
          <p:cNvSpPr>
            <a:spLocks noGrp="1"/>
          </p:cNvSpPr>
          <p:nvPr>
            <p:ph type="dt" idx="1"/>
          </p:nvPr>
        </p:nvSpPr>
        <p:spPr>
          <a:xfrm>
            <a:off x="4014100" y="0"/>
            <a:ext cx="3070860" cy="470258"/>
          </a:xfrm>
          <a:prstGeom prst="rect">
            <a:avLst/>
          </a:prstGeom>
        </p:spPr>
        <p:txBody>
          <a:bodyPr vert="horz" lIns="94046" tIns="47023" rIns="94046" bIns="47023" rtlCol="0"/>
          <a:lstStyle>
            <a:lvl1pPr algn="r">
              <a:defRPr sz="1200"/>
            </a:lvl1pPr>
          </a:lstStyle>
          <a:p>
            <a:fld id="{3EA7E9EC-C94C-4DF1-B252-F82078E2AAF5}" type="datetimeFigureOut">
              <a:rPr lang="en-US" smtClean="0"/>
              <a:t>1/19/2020</a:t>
            </a:fld>
            <a:endParaRPr lang="en-US" dirty="0"/>
          </a:p>
        </p:txBody>
      </p:sp>
      <p:sp>
        <p:nvSpPr>
          <p:cNvPr id="4" name="Slide Image Placeholder 3"/>
          <p:cNvSpPr>
            <a:spLocks noGrp="1" noRot="1" noChangeAspect="1"/>
          </p:cNvSpPr>
          <p:nvPr>
            <p:ph type="sldImg" idx="2"/>
          </p:nvPr>
        </p:nvSpPr>
        <p:spPr>
          <a:xfrm>
            <a:off x="730250" y="1171575"/>
            <a:ext cx="5626100" cy="3163888"/>
          </a:xfrm>
          <a:prstGeom prst="rect">
            <a:avLst/>
          </a:prstGeom>
          <a:noFill/>
          <a:ln w="12700">
            <a:solidFill>
              <a:prstClr val="black"/>
            </a:solidFill>
          </a:ln>
        </p:spPr>
        <p:txBody>
          <a:bodyPr vert="horz" lIns="94046" tIns="47023" rIns="94046" bIns="47023" rtlCol="0" anchor="ctr"/>
          <a:lstStyle/>
          <a:p>
            <a:endParaRPr lang="en-US" dirty="0"/>
          </a:p>
        </p:txBody>
      </p:sp>
      <p:sp>
        <p:nvSpPr>
          <p:cNvPr id="5" name="Notes Placeholder 4"/>
          <p:cNvSpPr>
            <a:spLocks noGrp="1"/>
          </p:cNvSpPr>
          <p:nvPr>
            <p:ph type="body" sz="quarter" idx="3"/>
          </p:nvPr>
        </p:nvSpPr>
        <p:spPr>
          <a:xfrm>
            <a:off x="708660" y="4510564"/>
            <a:ext cx="5669280" cy="3690461"/>
          </a:xfrm>
          <a:prstGeom prst="rect">
            <a:avLst/>
          </a:prstGeom>
        </p:spPr>
        <p:txBody>
          <a:bodyPr vert="horz" lIns="94046" tIns="47023" rIns="94046" bIns="470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100" y="8902344"/>
            <a:ext cx="3070860" cy="470257"/>
          </a:xfrm>
          <a:prstGeom prst="rect">
            <a:avLst/>
          </a:prstGeom>
        </p:spPr>
        <p:txBody>
          <a:bodyPr vert="horz" lIns="94046" tIns="47023" rIns="94046" bIns="47023" rtlCol="0" anchor="b"/>
          <a:lstStyle>
            <a:lvl1pPr algn="r">
              <a:defRPr sz="1200"/>
            </a:lvl1pPr>
          </a:lstStyle>
          <a:p>
            <a:fld id="{716EEDC8-C153-4407-A5F1-DD85407ECF6F}" type="slidenum">
              <a:rPr lang="en-US" smtClean="0"/>
              <a:t>‹#›</a:t>
            </a:fld>
            <a:endParaRPr lang="en-US" dirty="0"/>
          </a:p>
        </p:txBody>
      </p:sp>
    </p:spTree>
    <p:extLst>
      <p:ext uri="{BB962C8B-B14F-4D97-AF65-F5344CB8AC3E}">
        <p14:creationId xmlns:p14="http://schemas.microsoft.com/office/powerpoint/2010/main" val="3200701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katie.heilmann@yahoo.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6EEDC8-C153-4407-A5F1-DD85407ECF6F}" type="slidenum">
              <a:rPr lang="en-US" smtClean="0"/>
              <a:t>1</a:t>
            </a:fld>
            <a:endParaRPr lang="en-US" dirty="0"/>
          </a:p>
        </p:txBody>
      </p:sp>
    </p:spTree>
    <p:extLst>
      <p:ext uri="{BB962C8B-B14F-4D97-AF65-F5344CB8AC3E}">
        <p14:creationId xmlns:p14="http://schemas.microsoft.com/office/powerpoint/2010/main" val="3573213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6EEDC8-C153-4407-A5F1-DD85407ECF6F}" type="slidenum">
              <a:rPr lang="en-US" smtClean="0"/>
              <a:t>11</a:t>
            </a:fld>
            <a:endParaRPr lang="en-US" dirty="0"/>
          </a:p>
        </p:txBody>
      </p:sp>
    </p:spTree>
    <p:extLst>
      <p:ext uri="{BB962C8B-B14F-4D97-AF65-F5344CB8AC3E}">
        <p14:creationId xmlns:p14="http://schemas.microsoft.com/office/powerpoint/2010/main" val="37337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NAATW- based on the model of the National AA Archives workshop</a:t>
            </a:r>
          </a:p>
          <a:p>
            <a:endParaRPr lang="en-US" dirty="0"/>
          </a:p>
        </p:txBody>
      </p:sp>
      <p:sp>
        <p:nvSpPr>
          <p:cNvPr id="4" name="Slide Number Placeholder 3"/>
          <p:cNvSpPr>
            <a:spLocks noGrp="1"/>
          </p:cNvSpPr>
          <p:nvPr>
            <p:ph type="sldNum" sz="quarter" idx="5"/>
          </p:nvPr>
        </p:nvSpPr>
        <p:spPr/>
        <p:txBody>
          <a:bodyPr/>
          <a:lstStyle/>
          <a:p>
            <a:fld id="{716EEDC8-C153-4407-A5F1-DD85407ECF6F}" type="slidenum">
              <a:rPr lang="en-US" smtClean="0"/>
              <a:t>12</a:t>
            </a:fld>
            <a:endParaRPr lang="en-US" dirty="0"/>
          </a:p>
        </p:txBody>
      </p:sp>
    </p:spTree>
    <p:extLst>
      <p:ext uri="{BB962C8B-B14F-4D97-AF65-F5344CB8AC3E}">
        <p14:creationId xmlns:p14="http://schemas.microsoft.com/office/powerpoint/2010/main" val="349988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NAATW published 12 statements of technology. Begin with implementing technology where it supports our Primary Purpose, making an informed group conscience as part of technology decision-making, and using technology to make information available, not limit it.</a:t>
            </a:r>
          </a:p>
        </p:txBody>
      </p:sp>
      <p:sp>
        <p:nvSpPr>
          <p:cNvPr id="4" name="Slide Number Placeholder 3"/>
          <p:cNvSpPr>
            <a:spLocks noGrp="1"/>
          </p:cNvSpPr>
          <p:nvPr>
            <p:ph type="sldNum" sz="quarter" idx="5"/>
          </p:nvPr>
        </p:nvSpPr>
        <p:spPr/>
        <p:txBody>
          <a:bodyPr/>
          <a:lstStyle/>
          <a:p>
            <a:fld id="{716EEDC8-C153-4407-A5F1-DD85407ECF6F}" type="slidenum">
              <a:rPr lang="en-US" smtClean="0"/>
              <a:t>13</a:t>
            </a:fld>
            <a:endParaRPr lang="en-US" dirty="0"/>
          </a:p>
        </p:txBody>
      </p:sp>
    </p:spTree>
    <p:extLst>
      <p:ext uri="{BB962C8B-B14F-4D97-AF65-F5344CB8AC3E}">
        <p14:creationId xmlns:p14="http://schemas.microsoft.com/office/powerpoint/2010/main" val="3159739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communications audit activity, Your Voice Matters indicated clearly that we do not differ on Carrying the Message to the still suffering alcoholic.  Keith D. member of NAATW steering committee stated of Bill W, “I’m willing to bet if he were alive today, he’d say “how can we use this to make AA more effective?”</a:t>
            </a:r>
          </a:p>
        </p:txBody>
      </p:sp>
      <p:sp>
        <p:nvSpPr>
          <p:cNvPr id="4" name="Slide Number Placeholder 3"/>
          <p:cNvSpPr>
            <a:spLocks noGrp="1"/>
          </p:cNvSpPr>
          <p:nvPr>
            <p:ph type="sldNum" sz="quarter" idx="5"/>
          </p:nvPr>
        </p:nvSpPr>
        <p:spPr/>
        <p:txBody>
          <a:bodyPr/>
          <a:lstStyle/>
          <a:p>
            <a:fld id="{716EEDC8-C153-4407-A5F1-DD85407ECF6F}" type="slidenum">
              <a:rPr lang="en-US" smtClean="0"/>
              <a:t>14</a:t>
            </a:fld>
            <a:endParaRPr lang="en-US" dirty="0"/>
          </a:p>
        </p:txBody>
      </p:sp>
    </p:spTree>
    <p:extLst>
      <p:ext uri="{BB962C8B-B14F-4D97-AF65-F5344CB8AC3E}">
        <p14:creationId xmlns:p14="http://schemas.microsoft.com/office/powerpoint/2010/main" val="1797575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effort to make the program of recovery available to all members, AAWS has published an American Sign Language Translation of the Big Book! It is available on DVD for those who need ASL translation.</a:t>
            </a:r>
          </a:p>
          <a:p>
            <a:endParaRPr lang="en-US" dirty="0"/>
          </a:p>
          <a:p>
            <a:r>
              <a:rPr lang="en-US" dirty="0"/>
              <a:t>ASL translation will be available at the 2020 International Convention and videos will be made available for sale post-convention</a:t>
            </a:r>
          </a:p>
        </p:txBody>
      </p:sp>
      <p:sp>
        <p:nvSpPr>
          <p:cNvPr id="4" name="Slide Number Placeholder 3"/>
          <p:cNvSpPr>
            <a:spLocks noGrp="1"/>
          </p:cNvSpPr>
          <p:nvPr>
            <p:ph type="sldNum" sz="quarter" idx="5"/>
          </p:nvPr>
        </p:nvSpPr>
        <p:spPr/>
        <p:txBody>
          <a:bodyPr/>
          <a:lstStyle/>
          <a:p>
            <a:fld id="{716EEDC8-C153-4407-A5F1-DD85407ECF6F}" type="slidenum">
              <a:rPr lang="en-US" smtClean="0"/>
              <a:t>15</a:t>
            </a:fld>
            <a:endParaRPr lang="en-US" dirty="0"/>
          </a:p>
        </p:txBody>
      </p:sp>
    </p:spTree>
    <p:extLst>
      <p:ext uri="{BB962C8B-B14F-4D97-AF65-F5344CB8AC3E}">
        <p14:creationId xmlns:p14="http://schemas.microsoft.com/office/powerpoint/2010/main" val="2408113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bullet-this was the result of a floor action The AAWS Policy on Publication of Literature: Updating pamphlets and other A.A. material from the 69</a:t>
            </a:r>
            <a:r>
              <a:rPr lang="en-US" baseline="30000" dirty="0"/>
              <a:t>th</a:t>
            </a:r>
            <a:r>
              <a:rPr lang="en-US" dirty="0"/>
              <a:t> GSC to recommit to the Trustee’s literature committee with an updates proposed policy to be brought back to the 70</a:t>
            </a:r>
            <a:r>
              <a:rPr lang="en-US" baseline="30000" dirty="0"/>
              <a:t>th</a:t>
            </a:r>
            <a:r>
              <a:rPr lang="en-US" dirty="0"/>
              <a:t> GSC. </a:t>
            </a:r>
          </a:p>
        </p:txBody>
      </p:sp>
      <p:sp>
        <p:nvSpPr>
          <p:cNvPr id="4" name="Slide Number Placeholder 3"/>
          <p:cNvSpPr>
            <a:spLocks noGrp="1"/>
          </p:cNvSpPr>
          <p:nvPr>
            <p:ph type="sldNum" sz="quarter" idx="5"/>
          </p:nvPr>
        </p:nvSpPr>
        <p:spPr/>
        <p:txBody>
          <a:bodyPr/>
          <a:lstStyle/>
          <a:p>
            <a:fld id="{716EEDC8-C153-4407-A5F1-DD85407ECF6F}" type="slidenum">
              <a:rPr lang="en-US" smtClean="0"/>
              <a:t>16</a:t>
            </a:fld>
            <a:endParaRPr lang="en-US" dirty="0"/>
          </a:p>
        </p:txBody>
      </p:sp>
    </p:spTree>
    <p:extLst>
      <p:ext uri="{BB962C8B-B14F-4D97-AF65-F5344CB8AC3E}">
        <p14:creationId xmlns:p14="http://schemas.microsoft.com/office/powerpoint/2010/main" val="1425418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eaLnBrk="0" fontAlgn="base" hangingPunct="0">
              <a:spcBef>
                <a:spcPct val="0"/>
              </a:spcBef>
              <a:spcAft>
                <a:spcPct val="0"/>
              </a:spcAft>
            </a:pPr>
            <a:r>
              <a:rPr lang="en-US" altLang="en-US" dirty="0">
                <a:solidFill>
                  <a:srgbClr val="000000"/>
                </a:solidFill>
                <a:latin typeface="Arial" panose="020B0604020202020204" pitchFamily="34" charset="0"/>
                <a:cs typeface="Arial" panose="020B0604020202020204" pitchFamily="34" charset="0"/>
              </a:rPr>
              <a:t>A subcommittee tasked with the important work of</a:t>
            </a:r>
          </a:p>
          <a:p>
            <a:pPr defTabSz="940460" eaLnBrk="0" fontAlgn="base" hangingPunct="0">
              <a:spcBef>
                <a:spcPct val="0"/>
              </a:spcBef>
              <a:spcAft>
                <a:spcPct val="0"/>
              </a:spcAft>
            </a:pPr>
            <a:r>
              <a:rPr lang="en-US" altLang="en-US" dirty="0">
                <a:solidFill>
                  <a:srgbClr val="000000"/>
                </a:solidFill>
                <a:latin typeface="Arial" panose="020B0604020202020204" pitchFamily="34" charset="0"/>
                <a:cs typeface="Arial" panose="020B0604020202020204" pitchFamily="34" charset="0"/>
              </a:rPr>
              <a:t>providing research and background to help facilitate discussion</a:t>
            </a:r>
          </a:p>
          <a:p>
            <a:pPr defTabSz="940460" eaLnBrk="0" fontAlgn="base" hangingPunct="0">
              <a:spcBef>
                <a:spcPct val="0"/>
              </a:spcBef>
              <a:spcAft>
                <a:spcPct val="0"/>
              </a:spcAft>
            </a:pPr>
            <a:r>
              <a:rPr lang="en-US" altLang="en-US" dirty="0">
                <a:solidFill>
                  <a:srgbClr val="000000"/>
                </a:solidFill>
                <a:latin typeface="Arial" panose="020B0604020202020204" pitchFamily="34" charset="0"/>
                <a:cs typeface="Arial" panose="020B0604020202020204" pitchFamily="34" charset="0"/>
              </a:rPr>
              <a:t>on some of the agenda items regarding changes and </a:t>
            </a:r>
          </a:p>
          <a:p>
            <a:pPr defTabSz="940460" eaLnBrk="0" fontAlgn="base" hangingPunct="0">
              <a:spcBef>
                <a:spcPct val="0"/>
              </a:spcBef>
              <a:spcAft>
                <a:spcPct val="0"/>
              </a:spcAft>
            </a:pPr>
            <a:r>
              <a:rPr lang="en-US" altLang="en-US" dirty="0">
                <a:solidFill>
                  <a:srgbClr val="000000"/>
                </a:solidFill>
                <a:latin typeface="Arial" panose="020B0604020202020204" pitchFamily="34" charset="0"/>
                <a:cs typeface="Arial" panose="020B0604020202020204" pitchFamily="34" charset="0"/>
              </a:rPr>
              <a:t>modifications to the Big Book.</a:t>
            </a:r>
            <a:endParaRPr lang="en-US" altLang="en-US" dirty="0"/>
          </a:p>
          <a:p>
            <a:pPr defTabSz="940460" eaLnBrk="0" fontAlgn="base" hangingPunct="0">
              <a:spcBef>
                <a:spcPct val="0"/>
              </a:spcBef>
              <a:spcAft>
                <a:spcPct val="0"/>
              </a:spcAft>
            </a:pPr>
            <a:r>
              <a:rPr lang="en-US" altLang="en-US" dirty="0">
                <a:solidFill>
                  <a:srgbClr val="000000"/>
                </a:solidFill>
                <a:latin typeface="Arial" panose="020B0604020202020204" pitchFamily="34" charset="0"/>
                <a:cs typeface="Arial" panose="020B0604020202020204" pitchFamily="34" charset="0"/>
              </a:rPr>
              <a:t>A piece of this research is looking into work created </a:t>
            </a:r>
          </a:p>
          <a:p>
            <a:pPr defTabSz="940460" eaLnBrk="0" fontAlgn="base" hangingPunct="0">
              <a:spcBef>
                <a:spcPct val="0"/>
              </a:spcBef>
              <a:spcAft>
                <a:spcPct val="0"/>
              </a:spcAft>
            </a:pPr>
            <a:r>
              <a:rPr lang="en-US" altLang="en-US" dirty="0">
                <a:solidFill>
                  <a:srgbClr val="000000"/>
                </a:solidFill>
                <a:latin typeface="Arial" panose="020B0604020202020204" pitchFamily="34" charset="0"/>
                <a:cs typeface="Arial" panose="020B0604020202020204" pitchFamily="34" charset="0"/>
              </a:rPr>
              <a:t>and produced by members or entities outside of the General Service Office </a:t>
            </a:r>
          </a:p>
          <a:p>
            <a:pPr defTabSz="940460" eaLnBrk="0" fontAlgn="base" hangingPunct="0">
              <a:spcBef>
                <a:spcPct val="0"/>
              </a:spcBef>
              <a:spcAft>
                <a:spcPct val="0"/>
              </a:spcAft>
            </a:pPr>
            <a:r>
              <a:rPr lang="en-US" altLang="en-US" dirty="0">
                <a:solidFill>
                  <a:srgbClr val="000000"/>
                </a:solidFill>
                <a:latin typeface="Arial" panose="020B0604020202020204" pitchFamily="34" charset="0"/>
                <a:cs typeface="Arial" panose="020B0604020202020204" pitchFamily="34" charset="0"/>
              </a:rPr>
              <a:t>and not been approved by the General Service Conference. Some of these items include:</a:t>
            </a:r>
          </a:p>
          <a:p>
            <a:pPr defTabSz="940460" eaLnBrk="0" fontAlgn="base" hangingPunct="0">
              <a:spcBef>
                <a:spcPct val="0"/>
              </a:spcBef>
              <a:spcAft>
                <a:spcPct val="0"/>
              </a:spcAft>
            </a:pPr>
            <a:endParaRPr lang="en-US" altLang="en-US" dirty="0">
              <a:solidFill>
                <a:srgbClr val="000000"/>
              </a:solidFill>
              <a:latin typeface="Arial" panose="020B0604020202020204" pitchFamily="34" charset="0"/>
              <a:cs typeface="Arial" panose="020B0604020202020204" pitchFamily="34" charset="0"/>
            </a:endParaRPr>
          </a:p>
          <a:p>
            <a:pPr defTabSz="940460" eaLnBrk="0" fontAlgn="base" hangingPunct="0">
              <a:spcBef>
                <a:spcPct val="0"/>
              </a:spcBef>
              <a:spcAft>
                <a:spcPct val="0"/>
              </a:spcAft>
            </a:pPr>
            <a:r>
              <a:rPr lang="en-GB" altLang="en-US" dirty="0">
                <a:latin typeface="Arial" panose="020B0604020202020204" pitchFamily="34" charset="0"/>
                <a:cs typeface="Arial" panose="020B0604020202020204" pitchFamily="34" charset="0"/>
              </a:rPr>
              <a:t>so I can contact Katie  </a:t>
            </a:r>
            <a:endParaRPr lang="en-GB" altLang="en-US" dirty="0"/>
          </a:p>
          <a:p>
            <a:pPr defTabSz="940460" eaLnBrk="0" fontAlgn="base" hangingPunct="0">
              <a:spcBef>
                <a:spcPct val="0"/>
              </a:spcBef>
              <a:spcAft>
                <a:spcPct val="0"/>
              </a:spcAft>
            </a:pPr>
            <a:r>
              <a:rPr lang="en-GB" altLang="en-US" dirty="0">
                <a:latin typeface="Arial" panose="020B0604020202020204" pitchFamily="34" charset="0"/>
                <a:cs typeface="Arial" panose="020B0604020202020204" pitchFamily="34" charset="0"/>
              </a:rPr>
              <a:t>I would request any contacts please be sent to me over email at </a:t>
            </a:r>
            <a:r>
              <a:rPr lang="en-GB" altLang="en-US" u="sng" dirty="0">
                <a:solidFill>
                  <a:srgbClr val="0563C1"/>
                </a:solidFill>
                <a:latin typeface="Arial" panose="020B0604020202020204" pitchFamily="34" charset="0"/>
                <a:cs typeface="Arial" panose="020B0604020202020204" pitchFamily="34" charset="0"/>
                <a:hlinkClick r:id="rId3"/>
              </a:rPr>
              <a:t>katie.heilmann@yahoo.com</a:t>
            </a:r>
            <a:endParaRPr lang="en-GB" altLang="en-US" dirty="0"/>
          </a:p>
          <a:p>
            <a:pPr defTabSz="940460" eaLnBrk="0" fontAlgn="base" hangingPunct="0">
              <a:spcBef>
                <a:spcPct val="0"/>
              </a:spcBef>
              <a:spcAft>
                <a:spcPct val="0"/>
              </a:spcAft>
            </a:pPr>
            <a:r>
              <a:rPr lang="en-GB" altLang="en-US" dirty="0">
                <a:latin typeface="Arial" panose="020B0604020202020204" pitchFamily="34" charset="0"/>
                <a:cs typeface="Arial" panose="020B0604020202020204" pitchFamily="34" charset="0"/>
              </a:rPr>
              <a:t> </a:t>
            </a:r>
            <a:endParaRPr lang="en-GB" altLang="en-US" dirty="0"/>
          </a:p>
          <a:p>
            <a:pPr defTabSz="940460" eaLnBrk="0" fontAlgn="base" hangingPunct="0">
              <a:spcBef>
                <a:spcPct val="0"/>
              </a:spcBef>
              <a:spcAft>
                <a:spcPct val="0"/>
              </a:spcAft>
            </a:pPr>
            <a:endParaRPr lang="en-US" altLang="en-US" dirty="0"/>
          </a:p>
          <a:p>
            <a:pPr defTabSz="940460" eaLnBrk="0" fontAlgn="base" hangingPunct="0">
              <a:spcBef>
                <a:spcPct val="0"/>
              </a:spcBef>
              <a:spcAft>
                <a:spcPct val="0"/>
              </a:spcAft>
            </a:pPr>
            <a:endParaRPr lang="en-GB" altLang="en-US" dirty="0">
              <a:latin typeface="Arial" panose="020B0604020202020204" pitchFamily="34" charset="0"/>
              <a:cs typeface="Arial" panose="020B0604020202020204" pitchFamily="34" charset="0"/>
            </a:endParaRPr>
          </a:p>
          <a:p>
            <a:pPr defTabSz="940460" eaLnBrk="0" fontAlgn="base" hangingPunct="0">
              <a:spcBef>
                <a:spcPct val="0"/>
              </a:spcBef>
              <a:spcAft>
                <a:spcPct val="0"/>
              </a:spcAft>
            </a:pPr>
            <a:endParaRPr lang="en-GB" altLang="en-US" dirty="0">
              <a:latin typeface="Arial" panose="020B0604020202020204" pitchFamily="34" charset="0"/>
              <a:cs typeface="Arial" panose="020B0604020202020204" pitchFamily="34" charset="0"/>
            </a:endParaRPr>
          </a:p>
          <a:p>
            <a:pPr defTabSz="940460" eaLnBrk="0" fontAlgn="base" hangingPunct="0">
              <a:spcBef>
                <a:spcPct val="0"/>
              </a:spcBef>
              <a:spcAft>
                <a:spcPct val="0"/>
              </a:spcAft>
            </a:pPr>
            <a:r>
              <a:rPr lang="en-GB" altLang="en-US" dirty="0">
                <a:latin typeface="Arial" panose="020B0604020202020204" pitchFamily="34" charset="0"/>
                <a:cs typeface="Arial" panose="020B0604020202020204" pitchFamily="34" charset="0"/>
              </a:rPr>
              <a:t>In love and service,</a:t>
            </a:r>
            <a:endParaRPr lang="en-GB" altLang="en-US" dirty="0"/>
          </a:p>
          <a:p>
            <a:pPr defTabSz="940460" eaLnBrk="0" fontAlgn="base" hangingPunct="0">
              <a:spcBef>
                <a:spcPct val="0"/>
              </a:spcBef>
              <a:spcAft>
                <a:spcPct val="0"/>
              </a:spcAft>
            </a:pPr>
            <a:r>
              <a:rPr lang="en-GB" altLang="en-US" dirty="0">
                <a:latin typeface="Arial" panose="020B0604020202020204" pitchFamily="34" charset="0"/>
                <a:cs typeface="Arial" panose="020B0604020202020204" pitchFamily="34" charset="0"/>
              </a:rPr>
              <a:t> </a:t>
            </a:r>
            <a:endParaRPr lang="en-GB" altLang="en-US" dirty="0"/>
          </a:p>
          <a:p>
            <a:pPr defTabSz="940460" eaLnBrk="0" fontAlgn="base" hangingPunct="0">
              <a:spcBef>
                <a:spcPct val="0"/>
              </a:spcBef>
              <a:spcAft>
                <a:spcPct val="0"/>
              </a:spcAft>
            </a:pPr>
            <a:r>
              <a:rPr lang="en-GB" altLang="en-US" dirty="0">
                <a:latin typeface="Arial" panose="020B0604020202020204" pitchFamily="34" charset="0"/>
                <a:cs typeface="Arial" panose="020B0604020202020204" pitchFamily="34" charset="0"/>
              </a:rPr>
              <a:t>Katie Heilmann</a:t>
            </a:r>
            <a:endParaRPr lang="en-GB" altLang="en-US" dirty="0"/>
          </a:p>
          <a:p>
            <a:pPr defTabSz="940460" eaLnBrk="0" fontAlgn="base" hangingPunct="0">
              <a:spcBef>
                <a:spcPct val="0"/>
              </a:spcBef>
              <a:spcAft>
                <a:spcPct val="0"/>
              </a:spcAft>
            </a:pPr>
            <a:r>
              <a:rPr lang="en-GB" altLang="en-US" dirty="0">
                <a:latin typeface="Arial" panose="020B0604020202020204" pitchFamily="34" charset="0"/>
                <a:cs typeface="Arial" panose="020B0604020202020204" pitchFamily="34" charset="0"/>
              </a:rPr>
              <a:t>Appointed Committee Member, Trustee’s Literature Committee</a:t>
            </a:r>
            <a:endParaRPr lang="en-GB"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16EEDC8-C153-4407-A5F1-DD85407ECF6F}" type="slidenum">
              <a:rPr lang="en-US" smtClean="0"/>
              <a:t>17</a:t>
            </a:fld>
            <a:endParaRPr lang="en-US" dirty="0"/>
          </a:p>
        </p:txBody>
      </p:sp>
    </p:spTree>
    <p:extLst>
      <p:ext uri="{BB962C8B-B14F-4D97-AF65-F5344CB8AC3E}">
        <p14:creationId xmlns:p14="http://schemas.microsoft.com/office/powerpoint/2010/main" val="2907275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6EEDC8-C153-4407-A5F1-DD85407ECF6F}" type="slidenum">
              <a:rPr lang="en-US" smtClean="0"/>
              <a:t>18</a:t>
            </a:fld>
            <a:endParaRPr lang="en-US" dirty="0"/>
          </a:p>
        </p:txBody>
      </p:sp>
    </p:spTree>
    <p:extLst>
      <p:ext uri="{BB962C8B-B14F-4D97-AF65-F5344CB8AC3E}">
        <p14:creationId xmlns:p14="http://schemas.microsoft.com/office/powerpoint/2010/main" val="754757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delegate who represented Zimbabwe at the Sub-Sharan zonal meeting in  South Africa reported making progress with carrying the message into correctional facilities there.  Meetings started in two prisons!!  AA Continues to grow around the world!</a:t>
            </a:r>
          </a:p>
        </p:txBody>
      </p:sp>
      <p:sp>
        <p:nvSpPr>
          <p:cNvPr id="4" name="Slide Number Placeholder 3"/>
          <p:cNvSpPr>
            <a:spLocks noGrp="1"/>
          </p:cNvSpPr>
          <p:nvPr>
            <p:ph type="sldNum" sz="quarter" idx="5"/>
          </p:nvPr>
        </p:nvSpPr>
        <p:spPr/>
        <p:txBody>
          <a:bodyPr/>
          <a:lstStyle/>
          <a:p>
            <a:fld id="{716EEDC8-C153-4407-A5F1-DD85407ECF6F}" type="slidenum">
              <a:rPr lang="en-US" smtClean="0"/>
              <a:t>19</a:t>
            </a:fld>
            <a:endParaRPr lang="en-US" dirty="0"/>
          </a:p>
        </p:txBody>
      </p:sp>
    </p:spTree>
    <p:extLst>
      <p:ext uri="{BB962C8B-B14F-4D97-AF65-F5344CB8AC3E}">
        <p14:creationId xmlns:p14="http://schemas.microsoft.com/office/powerpoint/2010/main" val="1154920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6EEDC8-C153-4407-A5F1-DD85407ECF6F}" type="slidenum">
              <a:rPr lang="en-US" smtClean="0"/>
              <a:t>20</a:t>
            </a:fld>
            <a:endParaRPr lang="en-US" dirty="0"/>
          </a:p>
        </p:txBody>
      </p:sp>
    </p:spTree>
    <p:extLst>
      <p:ext uri="{BB962C8B-B14F-4D97-AF65-F5344CB8AC3E}">
        <p14:creationId xmlns:p14="http://schemas.microsoft.com/office/powerpoint/2010/main" val="3056190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6EEDC8-C153-4407-A5F1-DD85407ECF6F}" type="slidenum">
              <a:rPr lang="en-US" smtClean="0"/>
              <a:t>2</a:t>
            </a:fld>
            <a:endParaRPr lang="en-US" dirty="0"/>
          </a:p>
        </p:txBody>
      </p:sp>
    </p:spTree>
    <p:extLst>
      <p:ext uri="{BB962C8B-B14F-4D97-AF65-F5344CB8AC3E}">
        <p14:creationId xmlns:p14="http://schemas.microsoft.com/office/powerpoint/2010/main" val="3211070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defRPr/>
            </a:pPr>
            <a:r>
              <a:rPr lang="en-US" b="1" dirty="0"/>
              <a:t>The Archives committee is looking for input from local A.A. Archivists in order to update the “Shared Experiences” section of the Archive Workbook. Contact Mike or David, our Archivists, if you have any information you would like considered for inclusion.</a:t>
            </a:r>
          </a:p>
          <a:p>
            <a:endParaRPr lang="en-US" dirty="0"/>
          </a:p>
        </p:txBody>
      </p:sp>
      <p:sp>
        <p:nvSpPr>
          <p:cNvPr id="4" name="Slide Number Placeholder 3"/>
          <p:cNvSpPr>
            <a:spLocks noGrp="1"/>
          </p:cNvSpPr>
          <p:nvPr>
            <p:ph type="sldNum" sz="quarter" idx="5"/>
          </p:nvPr>
        </p:nvSpPr>
        <p:spPr/>
        <p:txBody>
          <a:bodyPr/>
          <a:lstStyle/>
          <a:p>
            <a:fld id="{716EEDC8-C153-4407-A5F1-DD85407ECF6F}" type="slidenum">
              <a:rPr lang="en-US" smtClean="0"/>
              <a:t>21</a:t>
            </a:fld>
            <a:endParaRPr lang="en-US" dirty="0"/>
          </a:p>
        </p:txBody>
      </p:sp>
    </p:spTree>
    <p:extLst>
      <p:ext uri="{BB962C8B-B14F-4D97-AF65-F5344CB8AC3E}">
        <p14:creationId xmlns:p14="http://schemas.microsoft.com/office/powerpoint/2010/main" val="2202490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defRPr/>
            </a:pPr>
            <a:r>
              <a:rPr lang="en-US" dirty="0"/>
              <a:t>Survey of members in A.A. to provide current trends in AA membership</a:t>
            </a:r>
          </a:p>
          <a:p>
            <a:r>
              <a:rPr lang="en-US" dirty="0"/>
              <a:t>Due for an update. </a:t>
            </a:r>
          </a:p>
          <a:p>
            <a:endParaRPr lang="en-US" dirty="0"/>
          </a:p>
          <a:p>
            <a:r>
              <a:rPr lang="en-US" dirty="0"/>
              <a:t>At the request of the trustees committee on  PI, a survey professional from Duke University as been hired to review the current A.A. Membership survey methodology. Final report will be reviewed by the committee this month. </a:t>
            </a:r>
          </a:p>
          <a:p>
            <a:endParaRPr lang="en-US" dirty="0"/>
          </a:p>
        </p:txBody>
      </p:sp>
      <p:sp>
        <p:nvSpPr>
          <p:cNvPr id="4" name="Slide Number Placeholder 3"/>
          <p:cNvSpPr>
            <a:spLocks noGrp="1"/>
          </p:cNvSpPr>
          <p:nvPr>
            <p:ph type="sldNum" sz="quarter" idx="5"/>
          </p:nvPr>
        </p:nvSpPr>
        <p:spPr/>
        <p:txBody>
          <a:bodyPr/>
          <a:lstStyle/>
          <a:p>
            <a:fld id="{716EEDC8-C153-4407-A5F1-DD85407ECF6F}" type="slidenum">
              <a:rPr lang="en-US" smtClean="0"/>
              <a:t>22</a:t>
            </a:fld>
            <a:endParaRPr lang="en-US" dirty="0"/>
          </a:p>
        </p:txBody>
      </p:sp>
    </p:spTree>
    <p:extLst>
      <p:ext uri="{BB962C8B-B14F-4D97-AF65-F5344CB8AC3E}">
        <p14:creationId xmlns:p14="http://schemas.microsoft.com/office/powerpoint/2010/main" val="259746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collecting stories to update the pamphlet” AA for the Older Alcoholic. See Richard or Karen if you have a story you would like to submit</a:t>
            </a:r>
          </a:p>
          <a:p>
            <a:r>
              <a:rPr lang="en-US" dirty="0"/>
              <a:t> A steady flow of calls continues from people who are looking for inpatient treatment resources.</a:t>
            </a:r>
          </a:p>
        </p:txBody>
      </p:sp>
      <p:sp>
        <p:nvSpPr>
          <p:cNvPr id="4" name="Slide Number Placeholder 3"/>
          <p:cNvSpPr>
            <a:spLocks noGrp="1"/>
          </p:cNvSpPr>
          <p:nvPr>
            <p:ph type="sldNum" sz="quarter" idx="5"/>
          </p:nvPr>
        </p:nvSpPr>
        <p:spPr/>
        <p:txBody>
          <a:bodyPr/>
          <a:lstStyle/>
          <a:p>
            <a:fld id="{716EEDC8-C153-4407-A5F1-DD85407ECF6F}" type="slidenum">
              <a:rPr lang="en-US" smtClean="0"/>
              <a:t>23</a:t>
            </a:fld>
            <a:endParaRPr lang="en-US" dirty="0"/>
          </a:p>
        </p:txBody>
      </p:sp>
    </p:spTree>
    <p:extLst>
      <p:ext uri="{BB962C8B-B14F-4D97-AF65-F5344CB8AC3E}">
        <p14:creationId xmlns:p14="http://schemas.microsoft.com/office/powerpoint/2010/main" val="851620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6EEDC8-C153-4407-A5F1-DD85407ECF6F}" type="slidenum">
              <a:rPr lang="en-US" smtClean="0"/>
              <a:t>30</a:t>
            </a:fld>
            <a:endParaRPr lang="en-US" dirty="0"/>
          </a:p>
        </p:txBody>
      </p:sp>
    </p:spTree>
    <p:extLst>
      <p:ext uri="{BB962C8B-B14F-4D97-AF65-F5344CB8AC3E}">
        <p14:creationId xmlns:p14="http://schemas.microsoft.com/office/powerpoint/2010/main" val="3453065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6EEDC8-C153-4407-A5F1-DD85407ECF6F}" type="slidenum">
              <a:rPr lang="en-US" smtClean="0"/>
              <a:t>31</a:t>
            </a:fld>
            <a:endParaRPr lang="en-US" dirty="0"/>
          </a:p>
        </p:txBody>
      </p:sp>
    </p:spTree>
    <p:extLst>
      <p:ext uri="{BB962C8B-B14F-4D97-AF65-F5344CB8AC3E}">
        <p14:creationId xmlns:p14="http://schemas.microsoft.com/office/powerpoint/2010/main" val="1476798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the data base is to share information and ideas throughout the year</a:t>
            </a:r>
          </a:p>
        </p:txBody>
      </p:sp>
      <p:sp>
        <p:nvSpPr>
          <p:cNvPr id="4" name="Slide Number Placeholder 3"/>
          <p:cNvSpPr>
            <a:spLocks noGrp="1"/>
          </p:cNvSpPr>
          <p:nvPr>
            <p:ph type="sldNum" sz="quarter" idx="5"/>
          </p:nvPr>
        </p:nvSpPr>
        <p:spPr/>
        <p:txBody>
          <a:bodyPr/>
          <a:lstStyle/>
          <a:p>
            <a:fld id="{716EEDC8-C153-4407-A5F1-DD85407ECF6F}" type="slidenum">
              <a:rPr lang="en-US" smtClean="0"/>
              <a:t>33</a:t>
            </a:fld>
            <a:endParaRPr lang="en-US" dirty="0"/>
          </a:p>
        </p:txBody>
      </p:sp>
    </p:spTree>
    <p:extLst>
      <p:ext uri="{BB962C8B-B14F-4D97-AF65-F5344CB8AC3E}">
        <p14:creationId xmlns:p14="http://schemas.microsoft.com/office/powerpoint/2010/main" val="3327058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6EEDC8-C153-4407-A5F1-DD85407ECF6F}" type="slidenum">
              <a:rPr lang="en-US" smtClean="0"/>
              <a:t>35</a:t>
            </a:fld>
            <a:endParaRPr lang="en-US" dirty="0"/>
          </a:p>
        </p:txBody>
      </p:sp>
    </p:spTree>
    <p:extLst>
      <p:ext uri="{BB962C8B-B14F-4D97-AF65-F5344CB8AC3E}">
        <p14:creationId xmlns:p14="http://schemas.microsoft.com/office/powerpoint/2010/main" val="3734036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Our theme this year:  A clear vision for you</a:t>
            </a:r>
          </a:p>
        </p:txBody>
      </p:sp>
      <p:sp>
        <p:nvSpPr>
          <p:cNvPr id="4" name="Slide Number Placeholder 3"/>
          <p:cNvSpPr>
            <a:spLocks noGrp="1"/>
          </p:cNvSpPr>
          <p:nvPr>
            <p:ph type="sldNum" sz="quarter" idx="5"/>
          </p:nvPr>
        </p:nvSpPr>
        <p:spPr/>
        <p:txBody>
          <a:bodyPr/>
          <a:lstStyle/>
          <a:p>
            <a:fld id="{716EEDC8-C153-4407-A5F1-DD85407ECF6F}" type="slidenum">
              <a:rPr lang="en-US" smtClean="0"/>
              <a:t>36</a:t>
            </a:fld>
            <a:endParaRPr lang="en-US" dirty="0"/>
          </a:p>
        </p:txBody>
      </p:sp>
    </p:spTree>
    <p:extLst>
      <p:ext uri="{BB962C8B-B14F-4D97-AF65-F5344CB8AC3E}">
        <p14:creationId xmlns:p14="http://schemas.microsoft.com/office/powerpoint/2010/main" val="523239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6EEDC8-C153-4407-A5F1-DD85407ECF6F}" type="slidenum">
              <a:rPr lang="en-US" smtClean="0"/>
              <a:t>37</a:t>
            </a:fld>
            <a:endParaRPr lang="en-US" dirty="0"/>
          </a:p>
        </p:txBody>
      </p:sp>
    </p:spTree>
    <p:extLst>
      <p:ext uri="{BB962C8B-B14F-4D97-AF65-F5344CB8AC3E}">
        <p14:creationId xmlns:p14="http://schemas.microsoft.com/office/powerpoint/2010/main" val="428516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6EEDC8-C153-4407-A5F1-DD85407ECF6F}" type="slidenum">
              <a:rPr lang="en-US" smtClean="0"/>
              <a:t>3</a:t>
            </a:fld>
            <a:endParaRPr lang="en-US" dirty="0"/>
          </a:p>
        </p:txBody>
      </p:sp>
    </p:spTree>
    <p:extLst>
      <p:ext uri="{BB962C8B-B14F-4D97-AF65-F5344CB8AC3E}">
        <p14:creationId xmlns:p14="http://schemas.microsoft.com/office/powerpoint/2010/main" val="4065405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GSO is working hard to get these out. Available at aa.org The light blue wording provides a link to the materials</a:t>
            </a:r>
          </a:p>
        </p:txBody>
      </p:sp>
      <p:sp>
        <p:nvSpPr>
          <p:cNvPr id="4" name="Slide Number Placeholder 3"/>
          <p:cNvSpPr>
            <a:spLocks noGrp="1"/>
          </p:cNvSpPr>
          <p:nvPr>
            <p:ph type="sldNum" sz="quarter" idx="5"/>
          </p:nvPr>
        </p:nvSpPr>
        <p:spPr/>
        <p:txBody>
          <a:bodyPr/>
          <a:lstStyle/>
          <a:p>
            <a:fld id="{716EEDC8-C153-4407-A5F1-DD85407ECF6F}" type="slidenum">
              <a:rPr lang="en-US" smtClean="0"/>
              <a:t>4</a:t>
            </a:fld>
            <a:endParaRPr lang="en-US" dirty="0"/>
          </a:p>
        </p:txBody>
      </p:sp>
    </p:spTree>
    <p:extLst>
      <p:ext uri="{BB962C8B-B14F-4D97-AF65-F5344CB8AC3E}">
        <p14:creationId xmlns:p14="http://schemas.microsoft.com/office/powerpoint/2010/main" val="3151350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defRPr/>
            </a:pPr>
            <a:r>
              <a:rPr lang="en-US" dirty="0"/>
              <a:t>I will be serving on the Conference Committee for Corrections.</a:t>
            </a:r>
          </a:p>
          <a:p>
            <a:endParaRPr lang="en-US" dirty="0"/>
          </a:p>
        </p:txBody>
      </p:sp>
      <p:sp>
        <p:nvSpPr>
          <p:cNvPr id="4" name="Slide Number Placeholder 3"/>
          <p:cNvSpPr>
            <a:spLocks noGrp="1"/>
          </p:cNvSpPr>
          <p:nvPr>
            <p:ph type="sldNum" sz="quarter" idx="5"/>
          </p:nvPr>
        </p:nvSpPr>
        <p:spPr/>
        <p:txBody>
          <a:bodyPr/>
          <a:lstStyle/>
          <a:p>
            <a:fld id="{716EEDC8-C153-4407-A5F1-DD85407ECF6F}" type="slidenum">
              <a:rPr lang="en-US" smtClean="0"/>
              <a:t>5</a:t>
            </a:fld>
            <a:endParaRPr lang="en-US" dirty="0"/>
          </a:p>
        </p:txBody>
      </p:sp>
    </p:spTree>
    <p:extLst>
      <p:ext uri="{BB962C8B-B14F-4D97-AF65-F5344CB8AC3E}">
        <p14:creationId xmlns:p14="http://schemas.microsoft.com/office/powerpoint/2010/main" val="3084834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Variances are mainly caused by contract reviews being over budget by $119,192 and legal fees $132,915 higher than budget. Contracted services were also over budget mainly due to ERP costs (transition from FNV)</a:t>
            </a:r>
          </a:p>
        </p:txBody>
      </p:sp>
      <p:sp>
        <p:nvSpPr>
          <p:cNvPr id="4" name="Slide Number Placeholder 3"/>
          <p:cNvSpPr>
            <a:spLocks noGrp="1"/>
          </p:cNvSpPr>
          <p:nvPr>
            <p:ph type="sldNum" sz="quarter" idx="5"/>
          </p:nvPr>
        </p:nvSpPr>
        <p:spPr/>
        <p:txBody>
          <a:bodyPr/>
          <a:lstStyle/>
          <a:p>
            <a:fld id="{716EEDC8-C153-4407-A5F1-DD85407ECF6F}" type="slidenum">
              <a:rPr lang="en-US" smtClean="0"/>
              <a:t>6</a:t>
            </a:fld>
            <a:endParaRPr lang="en-US" dirty="0"/>
          </a:p>
        </p:txBody>
      </p:sp>
    </p:spTree>
    <p:extLst>
      <p:ext uri="{BB962C8B-B14F-4D97-AF65-F5344CB8AC3E}">
        <p14:creationId xmlns:p14="http://schemas.microsoft.com/office/powerpoint/2010/main" val="1325455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Oct 7, 2019, 21,000 people had registered (10,000 in the first 24 hours)</a:t>
            </a:r>
          </a:p>
          <a:p>
            <a:r>
              <a:rPr lang="en-US" dirty="0"/>
              <a:t>Downtown hotels are filled but many area hotels still have rooms and shuttle buses will be available. </a:t>
            </a:r>
          </a:p>
          <a:p>
            <a:r>
              <a:rPr lang="en-US" dirty="0"/>
              <a:t>Volunteer sign up will be available in late Feb/early March</a:t>
            </a:r>
          </a:p>
          <a:p>
            <a:r>
              <a:rPr lang="en-US" dirty="0"/>
              <a:t>This year there will be a General Service Booth along with the usual AAWS and Grapevine booths</a:t>
            </a:r>
          </a:p>
        </p:txBody>
      </p:sp>
      <p:sp>
        <p:nvSpPr>
          <p:cNvPr id="4" name="Slide Number Placeholder 3"/>
          <p:cNvSpPr>
            <a:spLocks noGrp="1"/>
          </p:cNvSpPr>
          <p:nvPr>
            <p:ph type="sldNum" sz="quarter" idx="5"/>
          </p:nvPr>
        </p:nvSpPr>
        <p:spPr/>
        <p:txBody>
          <a:bodyPr/>
          <a:lstStyle/>
          <a:p>
            <a:fld id="{716EEDC8-C153-4407-A5F1-DD85407ECF6F}" type="slidenum">
              <a:rPr lang="en-US" smtClean="0"/>
              <a:t>7</a:t>
            </a:fld>
            <a:endParaRPr lang="en-US" dirty="0"/>
          </a:p>
        </p:txBody>
      </p:sp>
    </p:spTree>
    <p:extLst>
      <p:ext uri="{BB962C8B-B14F-4D97-AF65-F5344CB8AC3E}">
        <p14:creationId xmlns:p14="http://schemas.microsoft.com/office/powerpoint/2010/main" val="4241765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Linkedin page will be under the purview of the CPC desk to update and respond to requests. The implementation plan includes suggestions for the 2019 CPC Conference Committee Considerations and 2018 Advisory Action. </a:t>
            </a:r>
          </a:p>
          <a:p>
            <a:endParaRPr lang="en-US" dirty="0"/>
          </a:p>
          <a:p>
            <a:endParaRPr lang="en-US" dirty="0"/>
          </a:p>
          <a:p>
            <a:r>
              <a:rPr lang="en-US" dirty="0"/>
              <a:t>The YouTube Channel is maintained by GSO for the US and Canada and includes the AA Preamble in the description.</a:t>
            </a:r>
          </a:p>
          <a:p>
            <a:r>
              <a:rPr lang="en-US" dirty="0"/>
              <a:t>There are videos published in English, French, and Spanish that include PSAs and videos for professionals. The YouTube channel name is Alcoholics Anonymous World Services, Inc. They are working on getting all videos published on the A.A. website onto the YouTube Channel.</a:t>
            </a:r>
          </a:p>
          <a:p>
            <a:pPr defTabSz="940460">
              <a:defRPr/>
            </a:pPr>
            <a:endParaRPr lang="en-US" dirty="0"/>
          </a:p>
          <a:p>
            <a:r>
              <a:rPr lang="en-US" dirty="0"/>
              <a:t> There are currently 17 videos posted on the AA Grapevine YouTube Channel. These include audios of stories that were printed in the GV and a video from Class A Trustee Nancy McCarthy on using the GV for CPC work. </a:t>
            </a:r>
          </a:p>
          <a:p>
            <a:endParaRPr lang="en-US" dirty="0"/>
          </a:p>
          <a:p>
            <a:pPr defTabSz="940460">
              <a:defRPr/>
            </a:pPr>
            <a:r>
              <a:rPr lang="en-US" dirty="0"/>
              <a:t>A recent podcast you may want to check out features a report from George W. an appointed committee member on his efforts to communicate with senior personnel in the military including possible interviews at a US Army Nation ratio station.</a:t>
            </a:r>
          </a:p>
          <a:p>
            <a:pPr defTabSz="940460">
              <a:defRPr/>
            </a:pPr>
            <a:endParaRPr lang="en-US" dirty="0"/>
          </a:p>
          <a:p>
            <a:pPr defTabSz="940460">
              <a:defRPr/>
            </a:pPr>
            <a:endParaRPr lang="en-US" dirty="0"/>
          </a:p>
          <a:p>
            <a:pPr defTabSz="940460">
              <a:defRPr/>
            </a:pP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6EEDC8-C153-4407-A5F1-DD85407ECF6F}" type="slidenum">
              <a:rPr lang="en-US" smtClean="0"/>
              <a:t>8</a:t>
            </a:fld>
            <a:endParaRPr lang="en-US" dirty="0"/>
          </a:p>
        </p:txBody>
      </p:sp>
    </p:spTree>
    <p:extLst>
      <p:ext uri="{BB962C8B-B14F-4D97-AF65-F5344CB8AC3E}">
        <p14:creationId xmlns:p14="http://schemas.microsoft.com/office/powerpoint/2010/main" val="51674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videos published in English, French, and Spanish that include PSAs and videos for professionals. The YouTube channel name is Alcoholics Anonymous World Services, Inc. They are working on getting all videos published on the A.A. website onto the YouTube Channel. YouTube videos can be close captioned for the hearing impaired. </a:t>
            </a:r>
          </a:p>
          <a:p>
            <a:endParaRPr lang="en-US" dirty="0"/>
          </a:p>
          <a:p>
            <a:r>
              <a:rPr lang="en-US" dirty="0"/>
              <a:t>A recent podcast you may want to check out features a report from George W. an appointed committee member on his efforts to communicate with senior personnel in the military including possible interviews at a US Army Nation ratio station.</a:t>
            </a:r>
          </a:p>
        </p:txBody>
      </p:sp>
      <p:sp>
        <p:nvSpPr>
          <p:cNvPr id="4" name="Slide Number Placeholder 3"/>
          <p:cNvSpPr>
            <a:spLocks noGrp="1"/>
          </p:cNvSpPr>
          <p:nvPr>
            <p:ph type="sldNum" sz="quarter" idx="5"/>
          </p:nvPr>
        </p:nvSpPr>
        <p:spPr/>
        <p:txBody>
          <a:bodyPr/>
          <a:lstStyle/>
          <a:p>
            <a:fld id="{716EEDC8-C153-4407-A5F1-DD85407ECF6F}" type="slidenum">
              <a:rPr lang="en-US" smtClean="0"/>
              <a:t>9</a:t>
            </a:fld>
            <a:endParaRPr lang="en-US" dirty="0"/>
          </a:p>
        </p:txBody>
      </p:sp>
    </p:spTree>
    <p:extLst>
      <p:ext uri="{BB962C8B-B14F-4D97-AF65-F5344CB8AC3E}">
        <p14:creationId xmlns:p14="http://schemas.microsoft.com/office/powerpoint/2010/main" val="1859368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9A239EC7-BF2E-46A2-9244-41679103FC97}" type="datetime1">
              <a:rPr lang="en-US" smtClean="0"/>
              <a:t>1/19/2020</a:t>
            </a:fld>
            <a:endParaRPr lang="en-US" dirty="0"/>
          </a:p>
        </p:txBody>
      </p:sp>
      <p:sp>
        <p:nvSpPr>
          <p:cNvPr id="17" name="Footer Placeholder 16"/>
          <p:cNvSpPr>
            <a:spLocks noGrp="1"/>
          </p:cNvSpPr>
          <p:nvPr>
            <p:ph type="ftr" sz="quarter" idx="11"/>
          </p:nvPr>
        </p:nvSpPr>
        <p:spPr/>
        <p:txBody>
          <a:bodyPr/>
          <a:lstStyle/>
          <a:p>
            <a:r>
              <a:rPr lang="en-US" dirty="0"/>
              <a:t>aageorgia.org  |  gssa@aageorgia.org  | P.O. Box 7325 Macon, GA 31209 | Phone: 478-745-2588 | Gssa@2006</a:t>
            </a:r>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DC55B680-9D29-449D-AE2F-56FE42334584}" type="slidenum">
              <a:rPr lang="en-US" smtClean="0"/>
              <a:t>‹#›</a:t>
            </a:fld>
            <a:endParaRPr lang="en-US" dirty="0"/>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15447091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443F26-5EE1-4B5A-A0D4-9B373E6C37BA}" type="datetime1">
              <a:rPr lang="en-US" smtClean="0"/>
              <a:t>1/19/2020</a:t>
            </a:fld>
            <a:endParaRPr lang="en-US" dirty="0"/>
          </a:p>
        </p:txBody>
      </p:sp>
      <p:sp>
        <p:nvSpPr>
          <p:cNvPr id="5" name="Footer Placeholder 4"/>
          <p:cNvSpPr>
            <a:spLocks noGrp="1"/>
          </p:cNvSpPr>
          <p:nvPr>
            <p:ph type="ftr" sz="quarter" idx="11"/>
          </p:nvPr>
        </p:nvSpPr>
        <p:spPr/>
        <p:txBody>
          <a:bodyPr/>
          <a:lstStyle/>
          <a:p>
            <a:r>
              <a:rPr lang="en-US" dirty="0"/>
              <a:t>aageorgia.org  |  gssa@aageorgia.org  | P.O. Box 7325 Macon, GA 31209 | Phone: 478-745-2588 | Gssa@2006</a:t>
            </a:r>
          </a:p>
        </p:txBody>
      </p:sp>
      <p:sp>
        <p:nvSpPr>
          <p:cNvPr id="6" name="Slide Number Placeholder 5"/>
          <p:cNvSpPr>
            <a:spLocks noGrp="1"/>
          </p:cNvSpPr>
          <p:nvPr>
            <p:ph type="sldNum" sz="quarter" idx="12"/>
          </p:nvPr>
        </p:nvSpPr>
        <p:spPr/>
        <p:txBody>
          <a:bodyPr/>
          <a:lstStyle/>
          <a:p>
            <a:fld id="{DC55B680-9D29-449D-AE2F-56FE42334584}" type="slidenum">
              <a:rPr lang="en-US" smtClean="0"/>
              <a:t>‹#›</a:t>
            </a:fld>
            <a:endParaRPr lang="en-US" dirty="0"/>
          </a:p>
        </p:txBody>
      </p:sp>
    </p:spTree>
    <p:extLst>
      <p:ext uri="{BB962C8B-B14F-4D97-AF65-F5344CB8AC3E}">
        <p14:creationId xmlns:p14="http://schemas.microsoft.com/office/powerpoint/2010/main" val="204466657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Slide Number Placeholder 5"/>
          <p:cNvSpPr>
            <a:spLocks noGrp="1"/>
          </p:cNvSpPr>
          <p:nvPr>
            <p:ph type="sldNum" sz="quarter" idx="12"/>
          </p:nvPr>
        </p:nvSpPr>
        <p:spPr>
          <a:xfrm>
            <a:off x="9221216" y="3009902"/>
            <a:ext cx="609600" cy="441325"/>
          </a:xfrm>
        </p:spPr>
        <p:txBody>
          <a:bodyPr/>
          <a:lstStyle/>
          <a:p>
            <a:fld id="{DC55B680-9D29-449D-AE2F-56FE42334584}" type="slidenum">
              <a:rPr lang="en-US" smtClean="0"/>
              <a:t>‹#›</a:t>
            </a:fld>
            <a:endParaRPr lang="en-US" dirty="0"/>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6D246A9-B2ED-4163-A704-4F7A69382774}" type="datetime1">
              <a:rPr lang="en-US" smtClean="0"/>
              <a:t>1/19/2020</a:t>
            </a:fld>
            <a:endParaRPr lang="en-US" dirty="0"/>
          </a:p>
        </p:txBody>
      </p:sp>
      <p:sp>
        <p:nvSpPr>
          <p:cNvPr id="5" name="Footer Placeholder 4"/>
          <p:cNvSpPr>
            <a:spLocks noGrp="1"/>
          </p:cNvSpPr>
          <p:nvPr>
            <p:ph type="ftr" sz="quarter" idx="11"/>
          </p:nvPr>
        </p:nvSpPr>
        <p:spPr/>
        <p:txBody>
          <a:bodyPr/>
          <a:lstStyle/>
          <a:p>
            <a:r>
              <a:rPr lang="en-US" dirty="0"/>
              <a:t>aageorgia.org  |  gssa@aageorgia.org  | P.O. Box 7325 Macon, GA 31209 | Phone: 478-745-2588 | Gssa@2006</a:t>
            </a:r>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362717450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9"/>
          <p:cNvSpPr>
            <a:spLocks noGrp="1"/>
          </p:cNvSpPr>
          <p:nvPr>
            <p:ph type="dt" sz="half" idx="10"/>
          </p:nvPr>
        </p:nvSpPr>
        <p:spPr/>
        <p:txBody>
          <a:bodyPr/>
          <a:lstStyle>
            <a:lvl1pPr>
              <a:defRPr/>
            </a:lvl1pPr>
          </a:lstStyle>
          <a:p>
            <a:pPr>
              <a:defRPr/>
            </a:pPr>
            <a:fld id="{42E1D61E-99D2-48EA-B9B3-A029368F04C5}" type="datetime1">
              <a:rPr lang="en-US" smtClean="0"/>
              <a:t>1/19/2020</a:t>
            </a:fld>
            <a:endParaRPr lang="en-US" dirty="0"/>
          </a:p>
        </p:txBody>
      </p:sp>
      <p:sp>
        <p:nvSpPr>
          <p:cNvPr id="7" name="Footer Placeholder 21"/>
          <p:cNvSpPr>
            <a:spLocks noGrp="1"/>
          </p:cNvSpPr>
          <p:nvPr>
            <p:ph type="ftr" sz="quarter" idx="11"/>
          </p:nvPr>
        </p:nvSpPr>
        <p:spPr/>
        <p:txBody>
          <a:bodyPr/>
          <a:lstStyle>
            <a:lvl1pPr>
              <a:defRPr/>
            </a:lvl1pPr>
          </a:lstStyle>
          <a:p>
            <a:pPr>
              <a:defRPr/>
            </a:pPr>
            <a:r>
              <a:rPr lang="en-US" dirty="0"/>
              <a:t>aageorgia.org  |  gssa@aageorgia.org  | P.O. Box 7325 Macon, GA 31209 | Phone: 478-745-2588 | Gssa@2006</a:t>
            </a:r>
          </a:p>
        </p:txBody>
      </p:sp>
      <p:sp>
        <p:nvSpPr>
          <p:cNvPr id="8" name="Slide Number Placeholder 17"/>
          <p:cNvSpPr>
            <a:spLocks noGrp="1"/>
          </p:cNvSpPr>
          <p:nvPr>
            <p:ph type="sldNum" sz="quarter" idx="12"/>
          </p:nvPr>
        </p:nvSpPr>
        <p:spPr/>
        <p:txBody>
          <a:bodyPr/>
          <a:lstStyle>
            <a:lvl1pPr>
              <a:defRPr/>
            </a:lvl1pPr>
          </a:lstStyle>
          <a:p>
            <a:pPr>
              <a:defRPr/>
            </a:pPr>
            <a:fld id="{55B1EFD2-AD99-41B2-A0E3-9D6DF5661378}" type="slidenum">
              <a:rPr lang="en-US"/>
              <a:pPr>
                <a:defRPr/>
              </a:pPr>
              <a:t>‹#›</a:t>
            </a:fld>
            <a:endParaRPr lang="en-US" dirty="0"/>
          </a:p>
        </p:txBody>
      </p:sp>
    </p:spTree>
    <p:extLst>
      <p:ext uri="{BB962C8B-B14F-4D97-AF65-F5344CB8AC3E}">
        <p14:creationId xmlns:p14="http://schemas.microsoft.com/office/powerpoint/2010/main" val="3755471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p:txBody>
          <a:bodyPr/>
          <a:lstStyle>
            <a:lvl1pPr>
              <a:defRPr/>
            </a:lvl1pPr>
          </a:lstStyle>
          <a:p>
            <a:pPr>
              <a:defRPr/>
            </a:pPr>
            <a:fld id="{724D981D-BE27-4218-8E88-A8A22C7DA85F}" type="datetime1">
              <a:rPr lang="en-US" smtClean="0"/>
              <a:t>1/19/2020</a:t>
            </a:fld>
            <a:endParaRPr lang="en-US" dirty="0"/>
          </a:p>
        </p:txBody>
      </p:sp>
      <p:sp>
        <p:nvSpPr>
          <p:cNvPr id="4" name="Footer Placeholder 21"/>
          <p:cNvSpPr>
            <a:spLocks noGrp="1"/>
          </p:cNvSpPr>
          <p:nvPr>
            <p:ph type="ftr" sz="quarter" idx="11"/>
          </p:nvPr>
        </p:nvSpPr>
        <p:spPr/>
        <p:txBody>
          <a:bodyPr/>
          <a:lstStyle>
            <a:lvl1pPr>
              <a:defRPr/>
            </a:lvl1pPr>
          </a:lstStyle>
          <a:p>
            <a:pPr>
              <a:defRPr/>
            </a:pPr>
            <a:r>
              <a:rPr lang="en-US" dirty="0"/>
              <a:t>aageorgia.org  |  gssa@aageorgia.org  | P.O. Box 7325 Macon, GA 31209 | Phone: 478-745-2588 | Gssa@2006</a:t>
            </a:r>
          </a:p>
        </p:txBody>
      </p:sp>
      <p:sp>
        <p:nvSpPr>
          <p:cNvPr id="5" name="Slide Number Placeholder 17"/>
          <p:cNvSpPr>
            <a:spLocks noGrp="1"/>
          </p:cNvSpPr>
          <p:nvPr>
            <p:ph type="sldNum" sz="quarter" idx="12"/>
          </p:nvPr>
        </p:nvSpPr>
        <p:spPr/>
        <p:txBody>
          <a:bodyPr/>
          <a:lstStyle>
            <a:lvl1pPr>
              <a:defRPr/>
            </a:lvl1pPr>
          </a:lstStyle>
          <a:p>
            <a:pPr>
              <a:defRPr/>
            </a:pPr>
            <a:fld id="{F82A7C9E-1C1B-4542-BEB2-C784F47EEC53}" type="slidenum">
              <a:rPr lang="en-US"/>
              <a:pPr>
                <a:defRPr/>
              </a:pPr>
              <a:t>‹#›</a:t>
            </a:fld>
            <a:endParaRPr lang="en-US" dirty="0"/>
          </a:p>
        </p:txBody>
      </p:sp>
    </p:spTree>
    <p:extLst>
      <p:ext uri="{BB962C8B-B14F-4D97-AF65-F5344CB8AC3E}">
        <p14:creationId xmlns:p14="http://schemas.microsoft.com/office/powerpoint/2010/main" val="87658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E0E05055-5F85-40EE-89C4-9B836C81C4BB}" type="datetime1">
              <a:rPr lang="en-US" smtClean="0"/>
              <a:t>1/19/2020</a:t>
            </a:fld>
            <a:endParaRPr lang="en-US" dirty="0"/>
          </a:p>
        </p:txBody>
      </p:sp>
      <p:sp>
        <p:nvSpPr>
          <p:cNvPr id="5" name="Footer Placeholder 4"/>
          <p:cNvSpPr>
            <a:spLocks noGrp="1"/>
          </p:cNvSpPr>
          <p:nvPr>
            <p:ph type="ftr" sz="quarter" idx="11"/>
          </p:nvPr>
        </p:nvSpPr>
        <p:spPr>
          <a:xfrm>
            <a:off x="1016000" y="6410848"/>
            <a:ext cx="10871200" cy="294752"/>
          </a:xfrm>
        </p:spPr>
        <p:txBody>
          <a:bodyPr/>
          <a:lstStyle/>
          <a:p>
            <a:r>
              <a:rPr lang="en-US" dirty="0"/>
              <a:t>aageorgia.org  |  gssa@aageorgia.org  | P.O. Box 7325 Macon, GA 31209 | Phone: 478-745-2588 | Gssa@2006</a:t>
            </a:r>
          </a:p>
        </p:txBody>
      </p:sp>
      <p:sp>
        <p:nvSpPr>
          <p:cNvPr id="6" name="Slide Number Placeholder 5"/>
          <p:cNvSpPr>
            <a:spLocks noGrp="1"/>
          </p:cNvSpPr>
          <p:nvPr>
            <p:ph type="sldNum" sz="quarter" idx="12"/>
          </p:nvPr>
        </p:nvSpPr>
        <p:spPr>
          <a:xfrm>
            <a:off x="5815584" y="1026373"/>
            <a:ext cx="609600" cy="441325"/>
          </a:xfrm>
        </p:spPr>
        <p:txBody>
          <a:bodyPr/>
          <a:lstStyle/>
          <a:p>
            <a:fld id="{DC55B680-9D29-449D-AE2F-56FE42334584}" type="slidenum">
              <a:rPr lang="en-US" smtClean="0"/>
              <a:t>‹#›</a:t>
            </a:fld>
            <a:endParaRPr lang="en-US" dirty="0"/>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5373280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Footer Placeholder 4"/>
          <p:cNvSpPr>
            <a:spLocks noGrp="1"/>
          </p:cNvSpPr>
          <p:nvPr>
            <p:ph type="ftr" sz="quarter" idx="11"/>
          </p:nvPr>
        </p:nvSpPr>
        <p:spPr/>
        <p:txBody>
          <a:bodyPr/>
          <a:lstStyle/>
          <a:p>
            <a:r>
              <a:rPr lang="en-US" dirty="0"/>
              <a:t>aageorgia.org  |  gssa@aageorgia.org  | P.O. Box 7325 Macon, GA 31209 | Phone: 478-745-2588 | Gssa@2006</a:t>
            </a:r>
          </a:p>
        </p:txBody>
      </p:sp>
      <p:sp>
        <p:nvSpPr>
          <p:cNvPr id="4" name="Date Placeholder 3"/>
          <p:cNvSpPr>
            <a:spLocks noGrp="1"/>
          </p:cNvSpPr>
          <p:nvPr>
            <p:ph type="dt" sz="half" idx="10"/>
          </p:nvPr>
        </p:nvSpPr>
        <p:spPr/>
        <p:txBody>
          <a:bodyPr/>
          <a:lstStyle/>
          <a:p>
            <a:fld id="{C5AA5266-D0CD-4400-A6AB-82274A029EEB}" type="datetime1">
              <a:rPr lang="en-US" smtClean="0"/>
              <a:t>1/19/2020</a:t>
            </a:fld>
            <a:endParaRPr lang="en-US" dirty="0"/>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DC55B680-9D29-449D-AE2F-56FE42334584}" type="slidenum">
              <a:rPr lang="en-US" smtClean="0"/>
              <a:t>‹#›</a:t>
            </a:fld>
            <a:endParaRPr lang="en-US" dirty="0"/>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87309536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2A07180E-5EB7-4F14-B37C-81C5E49DB4F5}" type="datetime1">
              <a:rPr lang="en-US" smtClean="0"/>
              <a:t>1/19/2020</a:t>
            </a:fld>
            <a:endParaRPr lang="en-US" dirty="0"/>
          </a:p>
        </p:txBody>
      </p:sp>
      <p:sp>
        <p:nvSpPr>
          <p:cNvPr id="6" name="Footer Placeholder 5"/>
          <p:cNvSpPr>
            <a:spLocks noGrp="1"/>
          </p:cNvSpPr>
          <p:nvPr>
            <p:ph type="ftr" sz="quarter" idx="11"/>
          </p:nvPr>
        </p:nvSpPr>
        <p:spPr/>
        <p:txBody>
          <a:bodyPr/>
          <a:lstStyle/>
          <a:p>
            <a:r>
              <a:rPr lang="en-US" dirty="0"/>
              <a:t>aageorgia.org  |  gssa@aageorgia.org  | P.O. Box 7325 Macon, GA 31209 | Phone: 478-745-2588 | Gssa@2006</a:t>
            </a:r>
          </a:p>
        </p:txBody>
      </p:sp>
      <p:sp>
        <p:nvSpPr>
          <p:cNvPr id="7" name="Slide Number Placeholder 6"/>
          <p:cNvSpPr>
            <a:spLocks noGrp="1"/>
          </p:cNvSpPr>
          <p:nvPr>
            <p:ph type="sldNum" sz="quarter" idx="12"/>
          </p:nvPr>
        </p:nvSpPr>
        <p:spPr/>
        <p:txBody>
          <a:bodyPr/>
          <a:lstStyle/>
          <a:p>
            <a:fld id="{DC55B680-9D29-449D-AE2F-56FE42334584}" type="slidenum">
              <a:rPr lang="en-US" smtClean="0"/>
              <a:t>‹#›</a:t>
            </a:fld>
            <a:endParaRPr lang="en-US" dirty="0"/>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0936012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277CEB15-50E1-4987-8B45-ABC08A0ABD6B}" type="datetime1">
              <a:rPr lang="en-US" smtClean="0"/>
              <a:t>1/19/2020</a:t>
            </a:fld>
            <a:endParaRPr lang="en-US" dirty="0"/>
          </a:p>
        </p:txBody>
      </p:sp>
      <p:sp>
        <p:nvSpPr>
          <p:cNvPr id="8" name="Footer Placeholder 7"/>
          <p:cNvSpPr>
            <a:spLocks noGrp="1"/>
          </p:cNvSpPr>
          <p:nvPr>
            <p:ph type="ftr" sz="quarter" idx="11"/>
          </p:nvPr>
        </p:nvSpPr>
        <p:spPr>
          <a:xfrm>
            <a:off x="406400" y="6409944"/>
            <a:ext cx="4775200" cy="365760"/>
          </a:xfrm>
        </p:spPr>
        <p:txBody>
          <a:bodyPr/>
          <a:lstStyle/>
          <a:p>
            <a:r>
              <a:rPr lang="en-US" dirty="0"/>
              <a:t>aageorgia.org  |  gssa@aageorgia.org  | P.O. Box 7325 Macon, GA 31209 | Phone: 478-745-2588 | Gssa@2006</a:t>
            </a:r>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DC55B680-9D29-449D-AE2F-56FE42334584}" type="slidenum">
              <a:rPr lang="en-US" smtClean="0"/>
              <a:t>‹#›</a:t>
            </a:fld>
            <a:endParaRPr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51291749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C81B13F-092F-4ADF-98F1-EAA1B8B6F647}" type="datetime1">
              <a:rPr lang="en-US" smtClean="0"/>
              <a:t>1/19/2020</a:t>
            </a:fld>
            <a:endParaRPr lang="en-US" dirty="0"/>
          </a:p>
        </p:txBody>
      </p:sp>
      <p:sp>
        <p:nvSpPr>
          <p:cNvPr id="4" name="Footer Placeholder 3"/>
          <p:cNvSpPr>
            <a:spLocks noGrp="1"/>
          </p:cNvSpPr>
          <p:nvPr>
            <p:ph type="ftr" sz="quarter" idx="11"/>
          </p:nvPr>
        </p:nvSpPr>
        <p:spPr/>
        <p:txBody>
          <a:bodyPr/>
          <a:lstStyle/>
          <a:p>
            <a:r>
              <a:rPr lang="en-US" dirty="0"/>
              <a:t>aageorgia.org  |  gssa@aageorgia.org  | P.O. Box 7325 Macon, GA 31209 | Phone: 478-745-2588 | Gssa@2006</a:t>
            </a:r>
          </a:p>
        </p:txBody>
      </p:sp>
      <p:sp>
        <p:nvSpPr>
          <p:cNvPr id="5" name="Slide Number Placeholder 4"/>
          <p:cNvSpPr>
            <a:spLocks noGrp="1"/>
          </p:cNvSpPr>
          <p:nvPr>
            <p:ph type="sldNum" sz="quarter" idx="12"/>
          </p:nvPr>
        </p:nvSpPr>
        <p:spPr>
          <a:xfrm>
            <a:off x="5791200" y="1036021"/>
            <a:ext cx="609600" cy="441325"/>
          </a:xfrm>
        </p:spPr>
        <p:txBody>
          <a:bodyPr/>
          <a:lstStyle/>
          <a:p>
            <a:fld id="{DC55B680-9D29-449D-AE2F-56FE42334584}" type="slidenum">
              <a:rPr lang="en-US" smtClean="0"/>
              <a:t>‹#›</a:t>
            </a:fld>
            <a:endParaRPr lang="en-US" dirty="0"/>
          </a:p>
        </p:txBody>
      </p:sp>
    </p:spTree>
    <p:extLst>
      <p:ext uri="{BB962C8B-B14F-4D97-AF65-F5344CB8AC3E}">
        <p14:creationId xmlns:p14="http://schemas.microsoft.com/office/powerpoint/2010/main" val="3238457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 name="Date Placeholder 1"/>
          <p:cNvSpPr>
            <a:spLocks noGrp="1"/>
          </p:cNvSpPr>
          <p:nvPr>
            <p:ph type="dt" sz="half" idx="10"/>
          </p:nvPr>
        </p:nvSpPr>
        <p:spPr/>
        <p:txBody>
          <a:bodyPr/>
          <a:lstStyle/>
          <a:p>
            <a:fld id="{ACC0A4E5-F57C-4438-9EC1-24E6F8072D65}" type="datetime1">
              <a:rPr lang="en-US" smtClean="0"/>
              <a:t>1/19/2020</a:t>
            </a:fld>
            <a:endParaRPr lang="en-US" dirty="0"/>
          </a:p>
        </p:txBody>
      </p:sp>
      <p:sp>
        <p:nvSpPr>
          <p:cNvPr id="3" name="Footer Placeholder 2"/>
          <p:cNvSpPr>
            <a:spLocks noGrp="1"/>
          </p:cNvSpPr>
          <p:nvPr>
            <p:ph type="ftr" sz="quarter" idx="11"/>
          </p:nvPr>
        </p:nvSpPr>
        <p:spPr/>
        <p:txBody>
          <a:bodyPr/>
          <a:lstStyle/>
          <a:p>
            <a:r>
              <a:rPr lang="en-US" dirty="0"/>
              <a:t>aageorgia.org  |  gssa@aageorgia.org  | P.O. Box 7325 Macon, GA 31209 | Phone: 478-745-2588 | Gssa@2006</a:t>
            </a:r>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DC55B680-9D29-449D-AE2F-56FE42334584}" type="slidenum">
              <a:rPr lang="en-US" smtClean="0"/>
              <a:t>‹#›</a:t>
            </a:fld>
            <a:endParaRPr lang="en-US" dirty="0"/>
          </a:p>
        </p:txBody>
      </p:sp>
    </p:spTree>
    <p:extLst>
      <p:ext uri="{BB962C8B-B14F-4D97-AF65-F5344CB8AC3E}">
        <p14:creationId xmlns:p14="http://schemas.microsoft.com/office/powerpoint/2010/main" val="764314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DC55B680-9D29-449D-AE2F-56FE42334584}" type="slidenum">
              <a:rPr lang="en-US" smtClean="0"/>
              <a:t>‹#›</a:t>
            </a:fld>
            <a:endParaRPr lang="en-US" dirty="0"/>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Date Placeholder 4"/>
          <p:cNvSpPr>
            <a:spLocks noGrp="1"/>
          </p:cNvSpPr>
          <p:nvPr>
            <p:ph type="dt" sz="half" idx="10"/>
          </p:nvPr>
        </p:nvSpPr>
        <p:spPr/>
        <p:txBody>
          <a:bodyPr/>
          <a:lstStyle/>
          <a:p>
            <a:fld id="{4C67A6A0-B714-44EC-995D-AF4281834B4A}" type="datetime1">
              <a:rPr lang="en-US" smtClean="0"/>
              <a:t>1/19/2020</a:t>
            </a:fld>
            <a:endParaRPr lang="en-US" dirty="0"/>
          </a:p>
        </p:txBody>
      </p:sp>
      <p:sp>
        <p:nvSpPr>
          <p:cNvPr id="6" name="Footer Placeholder 5"/>
          <p:cNvSpPr>
            <a:spLocks noGrp="1"/>
          </p:cNvSpPr>
          <p:nvPr>
            <p:ph type="ftr" sz="quarter" idx="11"/>
          </p:nvPr>
        </p:nvSpPr>
        <p:spPr>
          <a:xfrm>
            <a:off x="402336" y="6410848"/>
            <a:ext cx="4511040" cy="365760"/>
          </a:xfrm>
        </p:spPr>
        <p:txBody>
          <a:bodyPr/>
          <a:lstStyle/>
          <a:p>
            <a:r>
              <a:rPr lang="en-US" dirty="0"/>
              <a:t>aageorgia.org  |  gssa@aageorgia.org  | P.O. Box 7325 Macon, GA 31209 | Phone: 478-745-2588 | Gssa@2006</a:t>
            </a:r>
          </a:p>
        </p:txBody>
      </p:sp>
    </p:spTree>
    <p:extLst>
      <p:ext uri="{BB962C8B-B14F-4D97-AF65-F5344CB8AC3E}">
        <p14:creationId xmlns:p14="http://schemas.microsoft.com/office/powerpoint/2010/main" val="27851691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7" name="Slide Number Placeholder 6"/>
          <p:cNvSpPr>
            <a:spLocks noGrp="1"/>
          </p:cNvSpPr>
          <p:nvPr>
            <p:ph type="sldNum" sz="quarter" idx="12"/>
          </p:nvPr>
        </p:nvSpPr>
        <p:spPr>
          <a:xfrm>
            <a:off x="1828800" y="312739"/>
            <a:ext cx="609600" cy="441325"/>
          </a:xfrm>
        </p:spPr>
        <p:txBody>
          <a:bodyPr/>
          <a:lstStyle/>
          <a:p>
            <a:fld id="{DC55B680-9D29-449D-AE2F-56FE42334584}" type="slidenum">
              <a:rPr lang="en-US" smtClean="0"/>
              <a:t>‹#›</a:t>
            </a:fld>
            <a:endParaRPr lang="en-US" dirty="0"/>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Date Placeholder 4"/>
          <p:cNvSpPr>
            <a:spLocks noGrp="1"/>
          </p:cNvSpPr>
          <p:nvPr>
            <p:ph type="dt" sz="half" idx="10"/>
          </p:nvPr>
        </p:nvSpPr>
        <p:spPr>
          <a:xfrm>
            <a:off x="7717536" y="6404984"/>
            <a:ext cx="4059936" cy="365760"/>
          </a:xfrm>
        </p:spPr>
        <p:txBody>
          <a:bodyPr/>
          <a:lstStyle/>
          <a:p>
            <a:fld id="{13694A9C-B083-4CEF-9FFF-9C4B26F1733C}" type="datetime1">
              <a:rPr lang="en-US" smtClean="0"/>
              <a:t>1/19/2020</a:t>
            </a:fld>
            <a:endParaRPr lang="en-US" dirty="0"/>
          </a:p>
        </p:txBody>
      </p:sp>
      <p:sp>
        <p:nvSpPr>
          <p:cNvPr id="6" name="Footer Placeholder 5"/>
          <p:cNvSpPr>
            <a:spLocks noGrp="1"/>
          </p:cNvSpPr>
          <p:nvPr>
            <p:ph type="ftr" sz="quarter" idx="11"/>
          </p:nvPr>
        </p:nvSpPr>
        <p:spPr>
          <a:xfrm>
            <a:off x="402336" y="6410848"/>
            <a:ext cx="4779264" cy="365760"/>
          </a:xfrm>
        </p:spPr>
        <p:txBody>
          <a:bodyPr/>
          <a:lstStyle/>
          <a:p>
            <a:r>
              <a:rPr lang="en-US" dirty="0"/>
              <a:t>aageorgia.org  |  gssa@aageorgia.org  | P.O. Box 7325 Macon, GA 31209 | Phone: 478-745-2588 | Gssa@2006</a:t>
            </a:r>
          </a:p>
        </p:txBody>
      </p:sp>
    </p:spTree>
    <p:extLst>
      <p:ext uri="{BB962C8B-B14F-4D97-AF65-F5344CB8AC3E}">
        <p14:creationId xmlns:p14="http://schemas.microsoft.com/office/powerpoint/2010/main" val="2218159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EC352C0C-A866-45E1-8D12-F22ADCADC44D}" type="datetime1">
              <a:rPr lang="en-US" smtClean="0"/>
              <a:t>1/19/2020</a:t>
            </a:fld>
            <a:endParaRPr lang="en-US" dirty="0"/>
          </a:p>
        </p:txBody>
      </p:sp>
      <p:sp>
        <p:nvSpPr>
          <p:cNvPr id="3" name="Footer Placeholder 2"/>
          <p:cNvSpPr>
            <a:spLocks noGrp="1"/>
          </p:cNvSpPr>
          <p:nvPr>
            <p:ph type="ftr" sz="quarter" idx="3"/>
          </p:nvPr>
        </p:nvSpPr>
        <p:spPr>
          <a:xfrm>
            <a:off x="711200" y="6410848"/>
            <a:ext cx="10871200" cy="294752"/>
          </a:xfrm>
          <a:prstGeom prst="rect">
            <a:avLst/>
          </a:prstGeom>
        </p:spPr>
        <p:txBody>
          <a:bodyPr vert="horz"/>
          <a:lstStyle>
            <a:lvl1pPr algn="l" eaLnBrk="1" latinLnBrk="0" hangingPunct="1">
              <a:defRPr kumimoji="0" sz="1200">
                <a:solidFill>
                  <a:schemeClr val="tx1"/>
                </a:solidFill>
              </a:defRPr>
            </a:lvl1pPr>
          </a:lstStyle>
          <a:p>
            <a:r>
              <a:rPr lang="en-US" dirty="0"/>
              <a:t>aageorgia.org  |  gssa@aageorgia.org  | P.O. Box 7325 Macon, GA 31209 | Phone: 478-745-2588 | Gssa@2006</a:t>
            </a:r>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C55B680-9D29-449D-AE2F-56FE42334584}" type="slidenum">
              <a:rPr lang="en-US" smtClean="0"/>
              <a:t>‹#›</a:t>
            </a:fld>
            <a:endParaRPr lang="en-US" dirty="0"/>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126805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istockphoto.com/vector/superhero-business-woman-character-vector-illustration-success-cartoon-power-concept-gm653772106-118880011"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en.wikipedia.org/wiki/William_Griffith_Wils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prostartuk.co.uk/safeguarding-and-preven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foreignbrief.com/daily-news/zimbabwe-prepares-to-vote-in-historic-election-that-will-shape-post-mugabe-futur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blogs.oracle.com/marketingcloud/sharing-experiences-with-customers-and-prospects-to-increase-sal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theconversation.com/elderly-men-have-the-highest-suicide-rate-and-ageism-stops-us-from-doing-something-about-it-46923"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mailto:staffcoord@aa.or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military.com/benefits/veteran-state-benefits/georgia-state-veterans-benefits.html" TargetMode="External"/><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hyperlink" Target="http://www.geeetech.com/blog/2015/03/whats-new-and-whatt-next/"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nmsstraining.com/first-step/" TargetMode="External"/><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www.eoi.es/blogs/mintecon/2013/05/13/importancia-rrhh/" TargetMode="External"/><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crosslang.com/en/online-communication-ngo-s-and-non-profit-organisations"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yourfirststep.org/history-alcoholics-anonymous/" TargetMode="External"/><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ctlt.ubc.ca/2013/01/31/whats-new-at-ctl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tomeqq.deviantart.com/art/Messages-icon-287359971"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technofaq.org/posts/2017/05/why-list-building-is-important-for-business/"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corrections@aageorgia.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mailto:grapevine@aageorgia.org" TargetMode="External"/><Relationship Id="rId5" Type="http://schemas.openxmlformats.org/officeDocument/2006/relationships/hyperlink" Target="mailto:treatment@aageorgia.org" TargetMode="External"/><Relationship Id="rId4" Type="http://schemas.openxmlformats.org/officeDocument/2006/relationships/hyperlink" Target="mailto:picpc@aageorgia.or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mpnforum.com/button-test/" TargetMode="Externa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hyperlink" Target="http://www.ferret.com.au/c/techs4biz-australia/handheld-devices-can-improve-maintenance-and-inspection-activities-n665347" TargetMode="External"/><Relationship Id="rId5" Type="http://schemas.openxmlformats.org/officeDocument/2006/relationships/diagramQuickStyle" Target="../diagrams/quickStyle2.xml"/><Relationship Id="rId10" Type="http://schemas.openxmlformats.org/officeDocument/2006/relationships/image" Target="../media/image35.jpg"/><Relationship Id="rId4" Type="http://schemas.openxmlformats.org/officeDocument/2006/relationships/diagramLayout" Target="../diagrams/layout2.xml"/><Relationship Id="rId9" Type="http://schemas.openxmlformats.org/officeDocument/2006/relationships/hyperlink" Target="https://www.freeiconspng.com/images/forum-ico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www.pinterest.com/pin/53233961842502997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s://www.dailyclipart.net/page/15/"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aa.org/assets/en_US/en_GSR_list.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aa.org/assets/en_US/f-153_DCM_Kit.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www.xpressreg.net/register/ICAA0720/landing.asp?"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A2C9A46-CED5-43B9-AB64-1AF71BEB738E}"/>
              </a:ext>
            </a:extLst>
          </p:cNvPr>
          <p:cNvSpPr>
            <a:spLocks noGrp="1"/>
          </p:cNvSpPr>
          <p:nvPr>
            <p:ph type="subTitle" idx="1"/>
          </p:nvPr>
        </p:nvSpPr>
        <p:spPr/>
        <p:txBody>
          <a:bodyPr/>
          <a:lstStyle/>
          <a:p>
            <a:r>
              <a:rPr lang="en-US" sz="3600" dirty="0"/>
              <a:t>Delegate’s Sharing</a:t>
            </a:r>
          </a:p>
          <a:p>
            <a:r>
              <a:rPr lang="en-US" sz="3600" dirty="0"/>
              <a:t>Debi Keane</a:t>
            </a:r>
          </a:p>
          <a:p>
            <a:endParaRPr lang="en-US" dirty="0"/>
          </a:p>
        </p:txBody>
      </p:sp>
      <p:sp>
        <p:nvSpPr>
          <p:cNvPr id="3" name="Footer Placeholder 2">
            <a:extLst>
              <a:ext uri="{FF2B5EF4-FFF2-40B4-BE49-F238E27FC236}">
                <a16:creationId xmlns:a16="http://schemas.microsoft.com/office/drawing/2014/main" id="{6497A3C7-642F-4F63-897F-3314A31283E0}"/>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Title 3">
            <a:extLst>
              <a:ext uri="{FF2B5EF4-FFF2-40B4-BE49-F238E27FC236}">
                <a16:creationId xmlns:a16="http://schemas.microsoft.com/office/drawing/2014/main" id="{63B5F416-A909-4F9B-A3DA-7EE14962D175}"/>
              </a:ext>
            </a:extLst>
          </p:cNvPr>
          <p:cNvSpPr>
            <a:spLocks noGrp="1"/>
          </p:cNvSpPr>
          <p:nvPr>
            <p:ph type="ctrTitle"/>
          </p:nvPr>
        </p:nvSpPr>
        <p:spPr/>
        <p:txBody>
          <a:bodyPr>
            <a:normAutofit fontScale="90000"/>
          </a:bodyPr>
          <a:lstStyle/>
          <a:p>
            <a:r>
              <a:rPr lang="en-US" dirty="0"/>
              <a:t>Area 16 Alcoholics Anonymous</a:t>
            </a:r>
            <a:br>
              <a:rPr lang="en-US" dirty="0"/>
            </a:br>
            <a:r>
              <a:rPr lang="en-US" dirty="0"/>
              <a:t>Georgia State Service Assembly</a:t>
            </a:r>
            <a:br>
              <a:rPr lang="en-US" dirty="0"/>
            </a:br>
            <a:r>
              <a:rPr lang="en-US" dirty="0"/>
              <a:t>January 19, 2020</a:t>
            </a:r>
          </a:p>
        </p:txBody>
      </p:sp>
      <p:pic>
        <p:nvPicPr>
          <p:cNvPr id="6" name="Picture 5" descr="A close up of text on a white background&#10;&#10;Description automatically generated">
            <a:extLst>
              <a:ext uri="{FF2B5EF4-FFF2-40B4-BE49-F238E27FC236}">
                <a16:creationId xmlns:a16="http://schemas.microsoft.com/office/drawing/2014/main" id="{FDB0E2F8-BB1A-46AF-87EB-1C318F7AF05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95737" y="4119983"/>
            <a:ext cx="1800525" cy="1800525"/>
          </a:xfrm>
          <a:prstGeom prst="rect">
            <a:avLst/>
          </a:prstGeom>
        </p:spPr>
      </p:pic>
    </p:spTree>
    <p:extLst>
      <p:ext uri="{BB962C8B-B14F-4D97-AF65-F5344CB8AC3E}">
        <p14:creationId xmlns:p14="http://schemas.microsoft.com/office/powerpoint/2010/main" val="1526405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06DE7-240A-4543-9AA7-463969C98F0C}"/>
              </a:ext>
            </a:extLst>
          </p:cNvPr>
          <p:cNvSpPr>
            <a:spLocks noGrp="1"/>
          </p:cNvSpPr>
          <p:nvPr>
            <p:ph type="title"/>
          </p:nvPr>
        </p:nvSpPr>
        <p:spPr/>
        <p:txBody>
          <a:bodyPr>
            <a:normAutofit/>
          </a:bodyPr>
          <a:lstStyle/>
          <a:p>
            <a:r>
              <a:rPr lang="en-US" sz="4000" b="1" dirty="0"/>
              <a:t>Doors PSA</a:t>
            </a:r>
          </a:p>
        </p:txBody>
      </p:sp>
      <p:sp>
        <p:nvSpPr>
          <p:cNvPr id="3" name="Footer Placeholder 2">
            <a:extLst>
              <a:ext uri="{FF2B5EF4-FFF2-40B4-BE49-F238E27FC236}">
                <a16:creationId xmlns:a16="http://schemas.microsoft.com/office/drawing/2014/main" id="{FC95684D-71E9-4088-97FE-F3ECA40F1355}"/>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5" name="Doors_60_USA_English_1080-nosubs">
            <a:hlinkClick r:id="" action="ppaction://media"/>
            <a:extLst>
              <a:ext uri="{FF2B5EF4-FFF2-40B4-BE49-F238E27FC236}">
                <a16:creationId xmlns:a16="http://schemas.microsoft.com/office/drawing/2014/main" id="{14F0950A-6289-478D-90F1-AF2242817F5F}"/>
              </a:ext>
            </a:extLst>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2006600" y="1527175"/>
            <a:ext cx="8128000" cy="4572000"/>
          </a:xfrm>
        </p:spPr>
      </p:pic>
    </p:spTree>
    <p:extLst>
      <p:ext uri="{BB962C8B-B14F-4D97-AF65-F5344CB8AC3E}">
        <p14:creationId xmlns:p14="http://schemas.microsoft.com/office/powerpoint/2010/main" val="381155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6FE4D-297F-43BE-982E-8098978735CF}"/>
              </a:ext>
            </a:extLst>
          </p:cNvPr>
          <p:cNvSpPr>
            <a:spLocks noGrp="1"/>
          </p:cNvSpPr>
          <p:nvPr>
            <p:ph type="title"/>
          </p:nvPr>
        </p:nvSpPr>
        <p:spPr/>
        <p:txBody>
          <a:bodyPr>
            <a:normAutofit/>
          </a:bodyPr>
          <a:lstStyle/>
          <a:p>
            <a:r>
              <a:rPr lang="en-US" sz="4000" b="1" dirty="0"/>
              <a:t>Grassroots Sharing on AA and Technology</a:t>
            </a:r>
          </a:p>
        </p:txBody>
      </p:sp>
      <p:sp>
        <p:nvSpPr>
          <p:cNvPr id="3" name="Footer Placeholder 2">
            <a:extLst>
              <a:ext uri="{FF2B5EF4-FFF2-40B4-BE49-F238E27FC236}">
                <a16:creationId xmlns:a16="http://schemas.microsoft.com/office/drawing/2014/main" id="{B0E40B4B-7B91-4B71-B044-05B59F22DC09}"/>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CD3DF024-228A-4444-AE7B-417C62BEE7BA}"/>
              </a:ext>
            </a:extLst>
          </p:cNvPr>
          <p:cNvSpPr>
            <a:spLocks noGrp="1"/>
          </p:cNvSpPr>
          <p:nvPr>
            <p:ph sz="quarter" idx="1"/>
          </p:nvPr>
        </p:nvSpPr>
        <p:spPr/>
        <p:txBody>
          <a:bodyPr>
            <a:normAutofit lnSpcReduction="10000"/>
          </a:bodyPr>
          <a:lstStyle/>
          <a:p>
            <a:r>
              <a:rPr lang="en-US" b="1" dirty="0"/>
              <a:t>Three-part series in Box 4-5-9</a:t>
            </a:r>
          </a:p>
          <a:p>
            <a:r>
              <a:rPr lang="en-US" b="1" dirty="0"/>
              <a:t>Part 1 The Meeting Guide App (Fall 2019)</a:t>
            </a:r>
          </a:p>
          <a:p>
            <a:r>
              <a:rPr lang="en-US" b="1" dirty="0"/>
              <a:t>Part 2 NAATW and TIAA</a:t>
            </a:r>
          </a:p>
          <a:p>
            <a:pPr lvl="1"/>
            <a:r>
              <a:rPr lang="en-US" dirty="0"/>
              <a:t>August 2014  National A.A. Technology Workshop (NAATW)</a:t>
            </a:r>
          </a:p>
          <a:p>
            <a:pPr lvl="1"/>
            <a:r>
              <a:rPr lang="en-US" dirty="0"/>
              <a:t>Technology in A.A. (TIAA) online forum</a:t>
            </a:r>
          </a:p>
          <a:p>
            <a:pPr marL="0" indent="0">
              <a:buNone/>
            </a:pPr>
            <a:r>
              <a:rPr lang="en-US" dirty="0"/>
              <a:t>Technology is changing the way A.A. communicates to suffering alcoholics and interacts with its members</a:t>
            </a:r>
          </a:p>
          <a:p>
            <a:r>
              <a:rPr lang="en-US" dirty="0"/>
              <a:t>Important to present tech issues from the perspective of A.A. members.</a:t>
            </a:r>
          </a:p>
          <a:p>
            <a:r>
              <a:rPr lang="en-US" dirty="0"/>
              <a:t>Ongoing forums online for interested members (over 700).</a:t>
            </a:r>
          </a:p>
          <a:p>
            <a:r>
              <a:rPr lang="en-US" dirty="0"/>
              <a:t> Sign up at tiaa-forum@aa.org</a:t>
            </a:r>
          </a:p>
        </p:txBody>
      </p:sp>
    </p:spTree>
    <p:extLst>
      <p:ext uri="{BB962C8B-B14F-4D97-AF65-F5344CB8AC3E}">
        <p14:creationId xmlns:p14="http://schemas.microsoft.com/office/powerpoint/2010/main" val="1541664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3A9417-2230-4187-BC90-7F5A6BBE28FB}"/>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5" name="Picture 4">
            <a:extLst>
              <a:ext uri="{FF2B5EF4-FFF2-40B4-BE49-F238E27FC236}">
                <a16:creationId xmlns:a16="http://schemas.microsoft.com/office/drawing/2014/main" id="{1A2976CB-06D0-41E6-B8E1-2E3510CADCA1}"/>
              </a:ext>
            </a:extLst>
          </p:cNvPr>
          <p:cNvPicPr>
            <a:picLocks noChangeAspect="1"/>
          </p:cNvPicPr>
          <p:nvPr/>
        </p:nvPicPr>
        <p:blipFill>
          <a:blip r:embed="rId3"/>
          <a:stretch>
            <a:fillRect/>
          </a:stretch>
        </p:blipFill>
        <p:spPr>
          <a:xfrm>
            <a:off x="711200" y="326571"/>
            <a:ext cx="10871200" cy="5921829"/>
          </a:xfrm>
          <a:prstGeom prst="rect">
            <a:avLst/>
          </a:prstGeom>
        </p:spPr>
      </p:pic>
    </p:spTree>
    <p:extLst>
      <p:ext uri="{BB962C8B-B14F-4D97-AF65-F5344CB8AC3E}">
        <p14:creationId xmlns:p14="http://schemas.microsoft.com/office/powerpoint/2010/main" val="1368033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7B00BA-4B9D-4CAC-8047-C4E00B2F10CF}"/>
              </a:ext>
            </a:extLst>
          </p:cNvPr>
          <p:cNvSpPr>
            <a:spLocks noGrp="1"/>
          </p:cNvSpPr>
          <p:nvPr>
            <p:ph type="title"/>
          </p:nvPr>
        </p:nvSpPr>
        <p:spPr/>
        <p:txBody>
          <a:bodyPr>
            <a:normAutofit/>
          </a:bodyPr>
          <a:lstStyle/>
          <a:p>
            <a:r>
              <a:rPr lang="en-US" sz="4000" b="1" dirty="0"/>
              <a:t>Supporting our Primary Purpose</a:t>
            </a:r>
          </a:p>
        </p:txBody>
      </p:sp>
      <p:sp>
        <p:nvSpPr>
          <p:cNvPr id="3" name="Footer Placeholder 2">
            <a:extLst>
              <a:ext uri="{FF2B5EF4-FFF2-40B4-BE49-F238E27FC236}">
                <a16:creationId xmlns:a16="http://schemas.microsoft.com/office/drawing/2014/main" id="{ACE67D8B-7B6C-46D5-8533-0B870B64E2B5}"/>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9" name="Content Placeholder 8">
            <a:extLst>
              <a:ext uri="{FF2B5EF4-FFF2-40B4-BE49-F238E27FC236}">
                <a16:creationId xmlns:a16="http://schemas.microsoft.com/office/drawing/2014/main" id="{32C5F9CA-E535-4D05-AE53-CF8701B88442}"/>
              </a:ext>
            </a:extLst>
          </p:cNvPr>
          <p:cNvPicPr>
            <a:picLocks noGrp="1" noChangeAspect="1"/>
          </p:cNvPicPr>
          <p:nvPr>
            <p:ph sz="quarter" idx="1"/>
          </p:nvPr>
        </p:nvPicPr>
        <p:blipFill>
          <a:blip r:embed="rId3"/>
          <a:stretch>
            <a:fillRect/>
          </a:stretch>
        </p:blipFill>
        <p:spPr>
          <a:xfrm>
            <a:off x="1371600" y="1531937"/>
            <a:ext cx="9579429" cy="48789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41035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E48A11-32D6-4FB8-A6EE-283739E1B1A2}"/>
              </a:ext>
            </a:extLst>
          </p:cNvPr>
          <p:cNvSpPr>
            <a:spLocks noGrp="1"/>
          </p:cNvSpPr>
          <p:nvPr>
            <p:ph type="title"/>
          </p:nvPr>
        </p:nvSpPr>
        <p:spPr/>
        <p:txBody>
          <a:bodyPr>
            <a:normAutofit/>
          </a:bodyPr>
          <a:lstStyle/>
          <a:p>
            <a:r>
              <a:rPr lang="en-US" sz="4000" b="1" dirty="0"/>
              <a:t>What Would Bill Wilson DO?</a:t>
            </a:r>
          </a:p>
        </p:txBody>
      </p:sp>
      <p:sp>
        <p:nvSpPr>
          <p:cNvPr id="2" name="Footer Placeholder 1">
            <a:extLst>
              <a:ext uri="{FF2B5EF4-FFF2-40B4-BE49-F238E27FC236}">
                <a16:creationId xmlns:a16="http://schemas.microsoft.com/office/drawing/2014/main" id="{C1C85F8C-331D-4673-9A74-B9D2F74071E6}"/>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6" name="Content Placeholder 5" descr="A person wearing a suit and tie&#10;&#10;Description automatically generated">
            <a:extLst>
              <a:ext uri="{FF2B5EF4-FFF2-40B4-BE49-F238E27FC236}">
                <a16:creationId xmlns:a16="http://schemas.microsoft.com/office/drawing/2014/main" id="{D075635E-63EC-4552-9C7D-5C064D94826A}"/>
              </a:ext>
            </a:extLst>
          </p:cNvPr>
          <p:cNvPicPr>
            <a:picLocks noGrp="1" noChangeAspect="1"/>
          </p:cNvPicPr>
          <p:nvPr>
            <p:ph sz="quarter"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59628" y="1905838"/>
            <a:ext cx="5072743" cy="3972448"/>
          </a:xfrm>
          <a:prstGeom prst="ellipse">
            <a:avLst/>
          </a:prstGeom>
          <a:ln w="635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91314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C07F3-A578-42B4-9C2D-548A773818F5}"/>
              </a:ext>
            </a:extLst>
          </p:cNvPr>
          <p:cNvSpPr>
            <a:spLocks noGrp="1"/>
          </p:cNvSpPr>
          <p:nvPr>
            <p:ph type="title"/>
          </p:nvPr>
        </p:nvSpPr>
        <p:spPr>
          <a:xfrm>
            <a:off x="402336" y="228600"/>
            <a:ext cx="11379200" cy="1269452"/>
          </a:xfrm>
        </p:spPr>
        <p:txBody>
          <a:bodyPr>
            <a:normAutofit fontScale="90000"/>
          </a:bodyPr>
          <a:lstStyle/>
          <a:p>
            <a:pPr fontAlgn="base"/>
            <a:br>
              <a:rPr lang="en-US" b="1" dirty="0"/>
            </a:br>
            <a:r>
              <a:rPr lang="en-US" sz="4400" b="1" dirty="0"/>
              <a:t>Extending the Hand of A.A.</a:t>
            </a:r>
            <a:br>
              <a:rPr lang="en-US" b="1" dirty="0"/>
            </a:br>
            <a:endParaRPr lang="en-US" dirty="0"/>
          </a:p>
        </p:txBody>
      </p:sp>
      <p:sp>
        <p:nvSpPr>
          <p:cNvPr id="3" name="Footer Placeholder 2">
            <a:extLst>
              <a:ext uri="{FF2B5EF4-FFF2-40B4-BE49-F238E27FC236}">
                <a16:creationId xmlns:a16="http://schemas.microsoft.com/office/drawing/2014/main" id="{3DBA7701-0109-49A2-828C-E039DECBE96F}"/>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5" name="Content Placeholder 4">
            <a:extLst>
              <a:ext uri="{FF2B5EF4-FFF2-40B4-BE49-F238E27FC236}">
                <a16:creationId xmlns:a16="http://schemas.microsoft.com/office/drawing/2014/main" id="{C6D417F1-5580-4CC2-964E-88D900FA9DEB}"/>
              </a:ext>
            </a:extLst>
          </p:cNvPr>
          <p:cNvPicPr>
            <a:picLocks noGrp="1" noChangeAspect="1"/>
          </p:cNvPicPr>
          <p:nvPr>
            <p:ph sz="quarter" idx="1"/>
          </p:nvPr>
        </p:nvPicPr>
        <p:blipFill>
          <a:blip r:embed="rId3"/>
          <a:stretch>
            <a:fillRect/>
          </a:stretch>
        </p:blipFill>
        <p:spPr>
          <a:xfrm>
            <a:off x="2326251" y="2429006"/>
            <a:ext cx="7531370" cy="3697218"/>
          </a:xfrm>
          <a:prstGeom prst="rect">
            <a:avLst/>
          </a:prstGeom>
          <a:ln w="57150">
            <a:solidFill>
              <a:srgbClr val="0070C0"/>
            </a:solidFill>
          </a:ln>
        </p:spPr>
      </p:pic>
      <p:sp>
        <p:nvSpPr>
          <p:cNvPr id="7" name="Rectangle 6">
            <a:extLst>
              <a:ext uri="{FF2B5EF4-FFF2-40B4-BE49-F238E27FC236}">
                <a16:creationId xmlns:a16="http://schemas.microsoft.com/office/drawing/2014/main" id="{93FC2764-47FB-47EC-991A-14FB5EEF901A}"/>
              </a:ext>
            </a:extLst>
          </p:cNvPr>
          <p:cNvSpPr/>
          <p:nvPr/>
        </p:nvSpPr>
        <p:spPr>
          <a:xfrm>
            <a:off x="583659" y="1498052"/>
            <a:ext cx="10871200" cy="646331"/>
          </a:xfrm>
          <a:prstGeom prst="rect">
            <a:avLst/>
          </a:prstGeom>
        </p:spPr>
        <p:txBody>
          <a:bodyPr wrap="square">
            <a:spAutoFit/>
          </a:bodyPr>
          <a:lstStyle/>
          <a:p>
            <a:pPr algn="ctr"/>
            <a:r>
              <a:rPr lang="en-US" b="1" dirty="0"/>
              <a:t>Alcoholics who are Deaf can access A.A.’s program of recovery in an updated American Sign Language translation of Alcoholics Anonymous.</a:t>
            </a:r>
            <a:endParaRPr lang="en-US" dirty="0"/>
          </a:p>
        </p:txBody>
      </p:sp>
    </p:spTree>
    <p:extLst>
      <p:ext uri="{BB962C8B-B14F-4D97-AF65-F5344CB8AC3E}">
        <p14:creationId xmlns:p14="http://schemas.microsoft.com/office/powerpoint/2010/main" val="920263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8DF7D-B1EE-4B0D-83C1-5EEC2885F750}"/>
              </a:ext>
            </a:extLst>
          </p:cNvPr>
          <p:cNvSpPr>
            <a:spLocks noGrp="1"/>
          </p:cNvSpPr>
          <p:nvPr>
            <p:ph type="title"/>
          </p:nvPr>
        </p:nvSpPr>
        <p:spPr/>
        <p:txBody>
          <a:bodyPr>
            <a:normAutofit/>
          </a:bodyPr>
          <a:lstStyle/>
          <a:p>
            <a:r>
              <a:rPr lang="en-US" sz="4000" b="1" dirty="0"/>
              <a:t>Literature</a:t>
            </a:r>
          </a:p>
        </p:txBody>
      </p:sp>
      <p:sp>
        <p:nvSpPr>
          <p:cNvPr id="3" name="Footer Placeholder 2">
            <a:extLst>
              <a:ext uri="{FF2B5EF4-FFF2-40B4-BE49-F238E27FC236}">
                <a16:creationId xmlns:a16="http://schemas.microsoft.com/office/drawing/2014/main" id="{AA5ED67F-7CC0-45F0-AB95-68C75240C629}"/>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F42BF31A-E2D3-4393-BB89-4BB14F1637E6}"/>
              </a:ext>
            </a:extLst>
          </p:cNvPr>
          <p:cNvSpPr>
            <a:spLocks noGrp="1"/>
          </p:cNvSpPr>
          <p:nvPr>
            <p:ph sz="quarter" idx="1"/>
          </p:nvPr>
        </p:nvSpPr>
        <p:spPr/>
        <p:txBody>
          <a:bodyPr/>
          <a:lstStyle/>
          <a:p>
            <a:r>
              <a:rPr lang="en-US" dirty="0"/>
              <a:t>Revision of several pamphlets including</a:t>
            </a:r>
          </a:p>
          <a:p>
            <a:pPr lvl="1"/>
            <a:r>
              <a:rPr lang="en-US" dirty="0"/>
              <a:t>A.A.’s 3 Legacies</a:t>
            </a:r>
          </a:p>
          <a:p>
            <a:pPr lvl="1"/>
            <a:r>
              <a:rPr lang="en-US" dirty="0"/>
              <a:t>Twelve Traditions Illustrated</a:t>
            </a:r>
          </a:p>
          <a:p>
            <a:pPr lvl="1"/>
            <a:r>
              <a:rPr lang="en-US" dirty="0"/>
              <a:t>Too Young? Young People in A.A.</a:t>
            </a:r>
          </a:p>
          <a:p>
            <a:pPr lvl="1"/>
            <a:r>
              <a:rPr lang="en-US" dirty="0"/>
              <a:t>A.A for the Black and African American Alcoholic</a:t>
            </a:r>
          </a:p>
          <a:p>
            <a:pPr lvl="1"/>
            <a:endParaRPr lang="en-US" dirty="0"/>
          </a:p>
          <a:p>
            <a:r>
              <a:rPr lang="en-US" dirty="0"/>
              <a:t>New Video in the  works- GSO, Grapevine, General Service Structure</a:t>
            </a:r>
          </a:p>
          <a:p>
            <a:pPr lvl="1"/>
            <a:endParaRPr lang="en-US" dirty="0"/>
          </a:p>
          <a:p>
            <a:r>
              <a:rPr lang="en-US" dirty="0"/>
              <a:t>Revision of the </a:t>
            </a:r>
            <a:r>
              <a:rPr lang="en-US" b="1" dirty="0"/>
              <a:t>AAWS Policy on the Publication of Literature</a:t>
            </a:r>
          </a:p>
        </p:txBody>
      </p:sp>
    </p:spTree>
    <p:extLst>
      <p:ext uri="{BB962C8B-B14F-4D97-AF65-F5344CB8AC3E}">
        <p14:creationId xmlns:p14="http://schemas.microsoft.com/office/powerpoint/2010/main" val="3035637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562-08A3-4B95-9F00-AF2A5519317C}"/>
              </a:ext>
            </a:extLst>
          </p:cNvPr>
          <p:cNvSpPr>
            <a:spLocks noGrp="1"/>
          </p:cNvSpPr>
          <p:nvPr>
            <p:ph type="title"/>
          </p:nvPr>
        </p:nvSpPr>
        <p:spPr/>
        <p:txBody>
          <a:bodyPr>
            <a:normAutofit/>
          </a:bodyPr>
          <a:lstStyle/>
          <a:p>
            <a:r>
              <a:rPr lang="en-US" sz="4000" b="1" dirty="0"/>
              <a:t>We Need Your Input</a:t>
            </a:r>
          </a:p>
        </p:txBody>
      </p:sp>
      <p:sp>
        <p:nvSpPr>
          <p:cNvPr id="3" name="Footer Placeholder 2">
            <a:extLst>
              <a:ext uri="{FF2B5EF4-FFF2-40B4-BE49-F238E27FC236}">
                <a16:creationId xmlns:a16="http://schemas.microsoft.com/office/drawing/2014/main" id="{791068EA-98F3-448B-8997-1C14D87321B5}"/>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5" name="Rectangle 1">
            <a:extLst>
              <a:ext uri="{FF2B5EF4-FFF2-40B4-BE49-F238E27FC236}">
                <a16:creationId xmlns:a16="http://schemas.microsoft.com/office/drawing/2014/main" id="{6FF7C8F4-6026-4222-958D-F738A2EC92B9}"/>
              </a:ext>
            </a:extLst>
          </p:cNvPr>
          <p:cNvSpPr>
            <a:spLocks noGrp="1" noChangeArrowheads="1"/>
          </p:cNvSpPr>
          <p:nvPr>
            <p:ph sz="quarter" idx="1"/>
          </p:nvPr>
        </p:nvSpPr>
        <p:spPr bwMode="auto">
          <a:xfrm>
            <a:off x="304800" y="681085"/>
            <a:ext cx="13210032"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600" b="1"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rPr>
              <a:t>Are you familiar with any of the following?</a:t>
            </a:r>
          </a:p>
          <a:p>
            <a:pPr marL="274320" lvl="1" indent="0" eaLnBrk="0" fontAlgn="base" hangingPunct="0">
              <a:spcBef>
                <a:spcPct val="0"/>
              </a:spcBef>
              <a:spcAft>
                <a:spcPct val="0"/>
              </a:spcAft>
              <a:buClrTx/>
              <a:buSzTx/>
              <a:buFontTx/>
              <a:buChar char="•"/>
            </a:pPr>
            <a:r>
              <a:rPr kumimoji="0" lang="en-GB" altLang="en-US"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EZ Big Book produced by Hazelden</a:t>
            </a:r>
            <a:endParaRPr kumimoji="0" lang="en-GB" altLang="en-US" sz="3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74320" lvl="1" indent="0" eaLnBrk="0" fontAlgn="base" hangingPunct="0">
              <a:spcBef>
                <a:spcPct val="0"/>
              </a:spcBef>
              <a:spcAft>
                <a:spcPct val="0"/>
              </a:spcAft>
              <a:buClrTx/>
              <a:buSzTx/>
              <a:buFontTx/>
              <a:buChar char="•"/>
            </a:pPr>
            <a:r>
              <a:rPr kumimoji="0" lang="en-GB" altLang="en-US"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Manuscripts located online removing language </a:t>
            </a:r>
          </a:p>
          <a:p>
            <a:pPr marL="274320" lvl="1" indent="0" eaLnBrk="0" fontAlgn="base" hangingPunct="0">
              <a:spcBef>
                <a:spcPct val="0"/>
              </a:spcBef>
              <a:spcAft>
                <a:spcPct val="0"/>
              </a:spcAft>
              <a:buClrTx/>
              <a:buSzTx/>
              <a:buNone/>
            </a:pPr>
            <a:r>
              <a:rPr lang="en-GB" altLang="en-US" sz="3600" dirty="0">
                <a:latin typeface="Arial" panose="020B0604020202020204" pitchFamily="34" charset="0"/>
                <a:cs typeface="Arial" panose="020B0604020202020204" pitchFamily="34" charset="0"/>
              </a:rPr>
              <a:t>  </a:t>
            </a:r>
            <a:r>
              <a:rPr kumimoji="0" lang="en-GB" altLang="en-US"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around the word “God” from the first 164 pages</a:t>
            </a:r>
            <a:endParaRPr kumimoji="0" lang="en-GB" altLang="en-US" sz="3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74320" lvl="1" indent="0" eaLnBrk="0" fontAlgn="base" hangingPunct="0">
              <a:spcBef>
                <a:spcPct val="0"/>
              </a:spcBef>
              <a:spcAft>
                <a:spcPct val="0"/>
              </a:spcAft>
              <a:buClrTx/>
              <a:buSzTx/>
              <a:buFontTx/>
              <a:buChar char="•"/>
            </a:pPr>
            <a:r>
              <a:rPr kumimoji="0" lang="en-GB" altLang="en-US"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Manuscripts located online removing</a:t>
            </a:r>
          </a:p>
          <a:p>
            <a:pPr marL="274320" lvl="1" indent="0" eaLnBrk="0" fontAlgn="base" hangingPunct="0">
              <a:spcBef>
                <a:spcPct val="0"/>
              </a:spcBef>
              <a:spcAft>
                <a:spcPct val="0"/>
              </a:spcAft>
              <a:buClrTx/>
              <a:buSzTx/>
              <a:buNone/>
            </a:pPr>
            <a:r>
              <a:rPr kumimoji="0" lang="en-GB" altLang="en-US"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gender language from the first 164 pages</a:t>
            </a:r>
          </a:p>
          <a:p>
            <a:pPr marL="274320" lvl="1" indent="0" eaLnBrk="0" fontAlgn="base" hangingPunct="0">
              <a:spcBef>
                <a:spcPct val="0"/>
              </a:spcBef>
              <a:spcAft>
                <a:spcPct val="0"/>
              </a:spcAft>
              <a:buClrTx/>
              <a:buSzTx/>
              <a:buNone/>
            </a:pPr>
            <a:endParaRPr lang="en-GB" altLang="en-US" sz="3600" b="1" dirty="0">
              <a:solidFill>
                <a:schemeClr val="tx1"/>
              </a:solidFill>
              <a:latin typeface="Arial" panose="020B0604020202020204" pitchFamily="34" charset="0"/>
              <a:cs typeface="Arial" panose="020B0604020202020204" pitchFamily="34" charset="0"/>
            </a:endParaRPr>
          </a:p>
          <a:p>
            <a:pPr marL="274320" lvl="1" indent="0" eaLnBrk="0" fontAlgn="base" hangingPunct="0">
              <a:spcBef>
                <a:spcPct val="0"/>
              </a:spcBef>
              <a:spcAft>
                <a:spcPct val="0"/>
              </a:spcAft>
              <a:buClrTx/>
              <a:buSzTx/>
              <a:buNone/>
            </a:pPr>
            <a:r>
              <a:rPr kumimoji="0" lang="en-GB" altLang="en-US" sz="3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Report to 2020 Conference</a:t>
            </a:r>
            <a:endParaRPr kumimoji="0" lang="en-GB" altLang="en-US" sz="36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en-GB" altLang="en-US" sz="2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723995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B841-6502-4448-A02A-8BD8B533E98A}"/>
              </a:ext>
            </a:extLst>
          </p:cNvPr>
          <p:cNvSpPr>
            <a:spLocks noGrp="1"/>
          </p:cNvSpPr>
          <p:nvPr>
            <p:ph type="title"/>
          </p:nvPr>
        </p:nvSpPr>
        <p:spPr/>
        <p:txBody>
          <a:bodyPr>
            <a:normAutofit/>
          </a:bodyPr>
          <a:lstStyle/>
          <a:p>
            <a:r>
              <a:rPr lang="en-US" sz="4000" b="1" dirty="0"/>
              <a:t>Publishing</a:t>
            </a:r>
          </a:p>
        </p:txBody>
      </p:sp>
      <p:sp>
        <p:nvSpPr>
          <p:cNvPr id="3" name="Footer Placeholder 2">
            <a:extLst>
              <a:ext uri="{FF2B5EF4-FFF2-40B4-BE49-F238E27FC236}">
                <a16:creationId xmlns:a16="http://schemas.microsoft.com/office/drawing/2014/main" id="{8B73DDC5-F096-4E2A-87D3-66053E0226E6}"/>
              </a:ext>
            </a:extLst>
          </p:cNvPr>
          <p:cNvSpPr>
            <a:spLocks noGrp="1"/>
          </p:cNvSpPr>
          <p:nvPr>
            <p:ph type="ftr" sz="quarter" idx="11"/>
          </p:nvPr>
        </p:nvSpPr>
        <p:spPr/>
        <p:txBody>
          <a:bodyPr/>
          <a:lstStyle/>
          <a:p>
            <a:r>
              <a:rPr lang="en-US"/>
              <a:t>aageorgia.org  |  gssa@aageorgia.org  | P.O. Box 7325 Macon, GA 31209 | Phone: 478-745-2588 | Gssa@2006</a:t>
            </a:r>
            <a:endParaRPr lang="en-US" dirty="0"/>
          </a:p>
        </p:txBody>
      </p:sp>
      <p:sp>
        <p:nvSpPr>
          <p:cNvPr id="4" name="Content Placeholder 3">
            <a:extLst>
              <a:ext uri="{FF2B5EF4-FFF2-40B4-BE49-F238E27FC236}">
                <a16:creationId xmlns:a16="http://schemas.microsoft.com/office/drawing/2014/main" id="{131948B0-E818-45D2-83FE-0F8D2E16D682}"/>
              </a:ext>
            </a:extLst>
          </p:cNvPr>
          <p:cNvSpPr>
            <a:spLocks noGrp="1"/>
          </p:cNvSpPr>
          <p:nvPr>
            <p:ph sz="quarter" idx="1"/>
          </p:nvPr>
        </p:nvSpPr>
        <p:spPr/>
        <p:txBody>
          <a:bodyPr/>
          <a:lstStyle/>
          <a:p>
            <a:r>
              <a:rPr lang="en-US" sz="4000" dirty="0"/>
              <a:t>Translations</a:t>
            </a:r>
          </a:p>
          <a:p>
            <a:pPr lvl="1"/>
            <a:r>
              <a:rPr lang="en-US" sz="3600" dirty="0"/>
              <a:t>Lesotho is in final review stage</a:t>
            </a:r>
          </a:p>
          <a:p>
            <a:pPr lvl="1"/>
            <a:r>
              <a:rPr lang="en-US" sz="3600" dirty="0"/>
              <a:t>Shona translation (Zimbabwe)</a:t>
            </a:r>
          </a:p>
          <a:p>
            <a:pPr lvl="1"/>
            <a:r>
              <a:rPr lang="en-US" sz="3600" dirty="0"/>
              <a:t>Guarani (Paraguay)</a:t>
            </a:r>
          </a:p>
          <a:p>
            <a:pPr lvl="1"/>
            <a:r>
              <a:rPr lang="en-US" sz="3600" dirty="0"/>
              <a:t>Also recent activity for Hungary, Ukraine, India, </a:t>
            </a:r>
          </a:p>
          <a:p>
            <a:pPr marL="274320" lvl="1" indent="0">
              <a:buNone/>
            </a:pPr>
            <a:r>
              <a:rPr lang="en-US" sz="3600" dirty="0"/>
              <a:t>     and the Czech Republic</a:t>
            </a:r>
          </a:p>
          <a:p>
            <a:pPr lvl="1"/>
            <a:endParaRPr lang="en-US" dirty="0"/>
          </a:p>
        </p:txBody>
      </p:sp>
      <p:pic>
        <p:nvPicPr>
          <p:cNvPr id="6" name="Picture 5" descr="A picture containing food, drawing, room&#10;&#10;Description automatically generated">
            <a:extLst>
              <a:ext uri="{FF2B5EF4-FFF2-40B4-BE49-F238E27FC236}">
                <a16:creationId xmlns:a16="http://schemas.microsoft.com/office/drawing/2014/main" id="{AE49B18C-C522-46CA-A71F-95F4D63C1AD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14488" y="1865376"/>
            <a:ext cx="3895344" cy="3895344"/>
          </a:xfrm>
          <a:prstGeom prst="rect">
            <a:avLst/>
          </a:prstGeom>
          <a:ln w="57150">
            <a:solidFill>
              <a:srgbClr val="002060"/>
            </a:solidFill>
          </a:ln>
        </p:spPr>
      </p:pic>
    </p:spTree>
    <p:extLst>
      <p:ext uri="{BB962C8B-B14F-4D97-AF65-F5344CB8AC3E}">
        <p14:creationId xmlns:p14="http://schemas.microsoft.com/office/powerpoint/2010/main" val="1610204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0EFC-3598-4F97-A7E9-2719E712BC3A}"/>
              </a:ext>
            </a:extLst>
          </p:cNvPr>
          <p:cNvSpPr>
            <a:spLocks noGrp="1"/>
          </p:cNvSpPr>
          <p:nvPr>
            <p:ph type="title"/>
          </p:nvPr>
        </p:nvSpPr>
        <p:spPr/>
        <p:txBody>
          <a:bodyPr>
            <a:normAutofit/>
          </a:bodyPr>
          <a:lstStyle/>
          <a:p>
            <a:r>
              <a:rPr lang="en-US" sz="4000" b="1" dirty="0"/>
              <a:t>From the International Desk</a:t>
            </a:r>
          </a:p>
        </p:txBody>
      </p:sp>
      <p:sp>
        <p:nvSpPr>
          <p:cNvPr id="3" name="Footer Placeholder 2">
            <a:extLst>
              <a:ext uri="{FF2B5EF4-FFF2-40B4-BE49-F238E27FC236}">
                <a16:creationId xmlns:a16="http://schemas.microsoft.com/office/drawing/2014/main" id="{A136528D-52FE-4369-8470-ABADFEEE9437}"/>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6" name="Content Placeholder 5" descr="A group of people standing in front of a crowd&#10;&#10;Description automatically generated">
            <a:extLst>
              <a:ext uri="{FF2B5EF4-FFF2-40B4-BE49-F238E27FC236}">
                <a16:creationId xmlns:a16="http://schemas.microsoft.com/office/drawing/2014/main" id="{519BC838-95FD-454C-979E-84FA294CACBE}"/>
              </a:ext>
            </a:extLst>
          </p:cNvPr>
          <p:cNvPicPr>
            <a:picLocks noGrp="1" noChangeAspect="1"/>
          </p:cNvPicPr>
          <p:nvPr>
            <p:ph sz="quarter"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92107" y="1527175"/>
            <a:ext cx="6958573" cy="4572000"/>
          </a:xfrm>
          <a:prstGeom prst="roundRect">
            <a:avLst>
              <a:gd name="adj" fmla="val 16667"/>
            </a:avLst>
          </a:prstGeom>
          <a:ln w="57150">
            <a:solidFill>
              <a:srgbClr val="00206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4490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7259C26-DBBD-473C-B33C-F9984BF02CE2}"/>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9" name="Content Placeholder 8">
            <a:extLst>
              <a:ext uri="{FF2B5EF4-FFF2-40B4-BE49-F238E27FC236}">
                <a16:creationId xmlns:a16="http://schemas.microsoft.com/office/drawing/2014/main" id="{6D23A44E-C511-4AC2-9A43-AEEC16576EF0}"/>
              </a:ext>
            </a:extLst>
          </p:cNvPr>
          <p:cNvSpPr>
            <a:spLocks noGrp="1"/>
          </p:cNvSpPr>
          <p:nvPr>
            <p:ph type="subTitle" idx="4294967295"/>
          </p:nvPr>
        </p:nvSpPr>
        <p:spPr>
          <a:xfrm>
            <a:off x="408562" y="1087264"/>
            <a:ext cx="11556458" cy="4282404"/>
          </a:xfrm>
          <a:solidFill>
            <a:schemeClr val="tx2">
              <a:lumMod val="40000"/>
              <a:lumOff val="60000"/>
            </a:schemeClr>
          </a:solidFill>
          <a:ln>
            <a:solidFill>
              <a:srgbClr val="CCCCFF"/>
            </a:solidFill>
          </a:ln>
        </p:spPr>
        <p:txBody>
          <a:bodyPr>
            <a:noAutofit/>
          </a:bodyPr>
          <a:lstStyle/>
          <a:p>
            <a:r>
              <a:rPr lang="en-US" sz="4000" dirty="0"/>
              <a:t>New GSRs</a:t>
            </a:r>
          </a:p>
          <a:p>
            <a:r>
              <a:rPr lang="en-US" sz="4000" dirty="0"/>
              <a:t>New DCMs</a:t>
            </a:r>
          </a:p>
          <a:p>
            <a:r>
              <a:rPr lang="en-US" sz="4000" dirty="0"/>
              <a:t>New Committee Chairs/CoChairs</a:t>
            </a:r>
          </a:p>
          <a:p>
            <a:r>
              <a:rPr lang="en-US" sz="4000" dirty="0"/>
              <a:t>New Office Committee Member-Alternate Delegate</a:t>
            </a:r>
          </a:p>
          <a:p>
            <a:r>
              <a:rPr lang="en-US" sz="4000" dirty="0"/>
              <a:t>First time Assembly Attendees</a:t>
            </a:r>
          </a:p>
          <a:p>
            <a:pPr marL="0" indent="0" algn="ctr">
              <a:buNone/>
            </a:pPr>
            <a:r>
              <a:rPr lang="en-US" sz="3600" b="1" dirty="0">
                <a:solidFill>
                  <a:srgbClr val="002060"/>
                </a:solidFill>
              </a:rPr>
              <a:t>It takes all of us. Thank you for your service!</a:t>
            </a:r>
          </a:p>
        </p:txBody>
      </p:sp>
      <p:sp>
        <p:nvSpPr>
          <p:cNvPr id="13" name="Rectangle 12">
            <a:extLst>
              <a:ext uri="{FF2B5EF4-FFF2-40B4-BE49-F238E27FC236}">
                <a16:creationId xmlns:a16="http://schemas.microsoft.com/office/drawing/2014/main" id="{F8A34283-7EB5-4CCD-A7FC-1914D8EB36B5}"/>
              </a:ext>
            </a:extLst>
          </p:cNvPr>
          <p:cNvSpPr/>
          <p:nvPr/>
        </p:nvSpPr>
        <p:spPr>
          <a:xfrm>
            <a:off x="758757" y="-1498059"/>
            <a:ext cx="10719881" cy="2585323"/>
          </a:xfrm>
          <a:prstGeom prst="rect">
            <a:avLst/>
          </a:prstGeom>
          <a:noFill/>
        </p:spPr>
        <p:txBody>
          <a:bodyPr wrap="square" lIns="91440" tIns="45720" rIns="91440" bIns="45720">
            <a:spAutoFit/>
          </a:bodyPr>
          <a:lstStyle/>
          <a:p>
            <a:pPr algn="ctr"/>
            <a:endPar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pPr algn="ct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WELCOME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996072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9D76A-8BED-4C9D-AB4D-956139A8481E}"/>
              </a:ext>
            </a:extLst>
          </p:cNvPr>
          <p:cNvSpPr>
            <a:spLocks noGrp="1"/>
          </p:cNvSpPr>
          <p:nvPr>
            <p:ph type="title"/>
          </p:nvPr>
        </p:nvSpPr>
        <p:spPr/>
        <p:txBody>
          <a:bodyPr>
            <a:normAutofit/>
          </a:bodyPr>
          <a:lstStyle/>
          <a:p>
            <a:r>
              <a:rPr lang="en-US" sz="4000" b="1" dirty="0"/>
              <a:t>Grapevine/La Vina</a:t>
            </a:r>
          </a:p>
        </p:txBody>
      </p:sp>
      <p:sp>
        <p:nvSpPr>
          <p:cNvPr id="3" name="Footer Placeholder 2">
            <a:extLst>
              <a:ext uri="{FF2B5EF4-FFF2-40B4-BE49-F238E27FC236}">
                <a16:creationId xmlns:a16="http://schemas.microsoft.com/office/drawing/2014/main" id="{A39F2509-E9E0-4925-B006-A24F64D5AF1B}"/>
              </a:ext>
            </a:extLst>
          </p:cNvPr>
          <p:cNvSpPr>
            <a:spLocks noGrp="1"/>
          </p:cNvSpPr>
          <p:nvPr>
            <p:ph type="ftr" sz="quarter" idx="11"/>
          </p:nvPr>
        </p:nvSpPr>
        <p:spPr/>
        <p:txBody>
          <a:bodyPr/>
          <a:lstStyle/>
          <a:p>
            <a:r>
              <a:rPr lang="en-US" dirty="0"/>
              <a:t>aageorgia.org  |  gssa@aageorgia.org  | P.O. Box 7325 Macon, GA 31209 | Phone: 478-745-2588 | Gssa@2006</a:t>
            </a:r>
          </a:p>
        </p:txBody>
      </p:sp>
      <p:graphicFrame>
        <p:nvGraphicFramePr>
          <p:cNvPr id="5" name="Content Placeholder 4">
            <a:extLst>
              <a:ext uri="{FF2B5EF4-FFF2-40B4-BE49-F238E27FC236}">
                <a16:creationId xmlns:a16="http://schemas.microsoft.com/office/drawing/2014/main" id="{EB0385D3-0532-42DA-B97E-E01805B63636}"/>
              </a:ext>
            </a:extLst>
          </p:cNvPr>
          <p:cNvGraphicFramePr>
            <a:graphicFrameLocks noGrp="1"/>
          </p:cNvGraphicFramePr>
          <p:nvPr>
            <p:ph sz="quarter" idx="1"/>
            <p:extLst>
              <p:ext uri="{D42A27DB-BD31-4B8C-83A1-F6EECF244321}">
                <p14:modId xmlns:p14="http://schemas.microsoft.com/office/powerpoint/2010/main" val="75833653"/>
              </p:ext>
            </p:extLst>
          </p:nvPr>
        </p:nvGraphicFramePr>
        <p:xfrm>
          <a:off x="401638" y="1527175"/>
          <a:ext cx="11339512" cy="4544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5722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0383-9111-416A-876B-A41B37C78497}"/>
              </a:ext>
            </a:extLst>
          </p:cNvPr>
          <p:cNvSpPr>
            <a:spLocks noGrp="1"/>
          </p:cNvSpPr>
          <p:nvPr>
            <p:ph type="title"/>
          </p:nvPr>
        </p:nvSpPr>
        <p:spPr/>
        <p:txBody>
          <a:bodyPr>
            <a:normAutofit/>
          </a:bodyPr>
          <a:lstStyle/>
          <a:p>
            <a:r>
              <a:rPr lang="en-US" sz="4000" b="1" dirty="0"/>
              <a:t>Archives</a:t>
            </a:r>
          </a:p>
        </p:txBody>
      </p:sp>
      <p:sp>
        <p:nvSpPr>
          <p:cNvPr id="3" name="Footer Placeholder 2">
            <a:extLst>
              <a:ext uri="{FF2B5EF4-FFF2-40B4-BE49-F238E27FC236}">
                <a16:creationId xmlns:a16="http://schemas.microsoft.com/office/drawing/2014/main" id="{ED2300C4-86DC-41F0-8527-676BB92D498B}"/>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1F3E1892-C1FB-43CE-9B11-55818C5BD010}"/>
              </a:ext>
            </a:extLst>
          </p:cNvPr>
          <p:cNvSpPr>
            <a:spLocks noGrp="1"/>
          </p:cNvSpPr>
          <p:nvPr>
            <p:ph sz="quarter" idx="1"/>
          </p:nvPr>
        </p:nvSpPr>
        <p:spPr/>
        <p:txBody>
          <a:bodyPr/>
          <a:lstStyle/>
          <a:p>
            <a:pPr marL="0" indent="0" algn="ctr">
              <a:buNone/>
            </a:pPr>
            <a:r>
              <a:rPr lang="en-US" b="1" dirty="0"/>
              <a:t>Shared Experiences</a:t>
            </a:r>
          </a:p>
          <a:p>
            <a:pPr marL="0" indent="0" algn="ctr">
              <a:buNone/>
            </a:pPr>
            <a:endParaRPr lang="en-US" b="1" dirty="0"/>
          </a:p>
        </p:txBody>
      </p:sp>
      <p:pic>
        <p:nvPicPr>
          <p:cNvPr id="6" name="Picture 5" descr="A close up of a sign&#10;&#10;Description automatically generated">
            <a:extLst>
              <a:ext uri="{FF2B5EF4-FFF2-40B4-BE49-F238E27FC236}">
                <a16:creationId xmlns:a16="http://schemas.microsoft.com/office/drawing/2014/main" id="{4813D511-3955-4087-AF5C-671B111BBE2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95728" y="2286000"/>
            <a:ext cx="6858000" cy="3474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43391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02601-C43C-4BF7-BA3A-50D0884E4E90}"/>
              </a:ext>
            </a:extLst>
          </p:cNvPr>
          <p:cNvSpPr>
            <a:spLocks noGrp="1"/>
          </p:cNvSpPr>
          <p:nvPr>
            <p:ph type="title"/>
          </p:nvPr>
        </p:nvSpPr>
        <p:spPr/>
        <p:txBody>
          <a:bodyPr>
            <a:normAutofit/>
          </a:bodyPr>
          <a:lstStyle/>
          <a:p>
            <a:r>
              <a:rPr lang="en-US" sz="4000" b="1" dirty="0"/>
              <a:t>Public Information</a:t>
            </a:r>
          </a:p>
        </p:txBody>
      </p:sp>
      <p:sp>
        <p:nvSpPr>
          <p:cNvPr id="3" name="Footer Placeholder 2">
            <a:extLst>
              <a:ext uri="{FF2B5EF4-FFF2-40B4-BE49-F238E27FC236}">
                <a16:creationId xmlns:a16="http://schemas.microsoft.com/office/drawing/2014/main" id="{4B054183-CFE9-4AB5-9A21-213486C0CBCC}"/>
              </a:ext>
            </a:extLst>
          </p:cNvPr>
          <p:cNvSpPr>
            <a:spLocks noGrp="1"/>
          </p:cNvSpPr>
          <p:nvPr>
            <p:ph type="ftr" sz="quarter" idx="11"/>
          </p:nvPr>
        </p:nvSpPr>
        <p:spPr/>
        <p:txBody>
          <a:bodyPr/>
          <a:lstStyle/>
          <a:p>
            <a:r>
              <a:rPr lang="en-US"/>
              <a:t>aageorgia.org  |  gssa@aageorgia.org  | P.O. Box 7325 Macon, GA 31209 | Phone: 478-745-2588 | Gssa@2006</a:t>
            </a:r>
            <a:endParaRPr lang="en-US" dirty="0"/>
          </a:p>
        </p:txBody>
      </p:sp>
      <p:pic>
        <p:nvPicPr>
          <p:cNvPr id="5" name="Content Placeholder 4">
            <a:extLst>
              <a:ext uri="{FF2B5EF4-FFF2-40B4-BE49-F238E27FC236}">
                <a16:creationId xmlns:a16="http://schemas.microsoft.com/office/drawing/2014/main" id="{D2D402E1-AE8D-4D24-89A1-456FF115D081}"/>
              </a:ext>
            </a:extLst>
          </p:cNvPr>
          <p:cNvPicPr>
            <a:picLocks noGrp="1" noChangeAspect="1"/>
          </p:cNvPicPr>
          <p:nvPr>
            <p:ph sz="half" idx="1"/>
          </p:nvPr>
        </p:nvPicPr>
        <p:blipFill>
          <a:blip r:embed="rId3"/>
          <a:stretch>
            <a:fillRect/>
          </a:stretch>
        </p:blipFill>
        <p:spPr>
          <a:xfrm rot="1535327">
            <a:off x="2194553" y="1507214"/>
            <a:ext cx="2091577" cy="4681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6">
            <a:extLst>
              <a:ext uri="{FF2B5EF4-FFF2-40B4-BE49-F238E27FC236}">
                <a16:creationId xmlns:a16="http://schemas.microsoft.com/office/drawing/2014/main" id="{68500D34-A151-4EC9-B584-2D599E367A4E}"/>
              </a:ext>
            </a:extLst>
          </p:cNvPr>
          <p:cNvPicPr>
            <a:picLocks noGrp="1" noChangeAspect="1"/>
          </p:cNvPicPr>
          <p:nvPr>
            <p:ph sz="half" idx="2"/>
          </p:nvPr>
        </p:nvPicPr>
        <p:blipFill>
          <a:blip r:embed="rId4"/>
          <a:stretch>
            <a:fillRect/>
          </a:stretch>
        </p:blipFill>
        <p:spPr>
          <a:xfrm>
            <a:off x="6400800" y="1644606"/>
            <a:ext cx="5384800" cy="4135526"/>
          </a:xfrm>
          <a:prstGeom prst="rect">
            <a:avLst/>
          </a:prstGeom>
          <a:ln>
            <a:noFill/>
          </a:ln>
          <a:effectLst>
            <a:softEdge rad="112500"/>
          </a:effectLst>
        </p:spPr>
      </p:pic>
    </p:spTree>
    <p:extLst>
      <p:ext uri="{BB962C8B-B14F-4D97-AF65-F5344CB8AC3E}">
        <p14:creationId xmlns:p14="http://schemas.microsoft.com/office/powerpoint/2010/main" val="908583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1C3F-2086-475C-914C-91A100875947}"/>
              </a:ext>
            </a:extLst>
          </p:cNvPr>
          <p:cNvSpPr>
            <a:spLocks noGrp="1"/>
          </p:cNvSpPr>
          <p:nvPr>
            <p:ph type="title"/>
          </p:nvPr>
        </p:nvSpPr>
        <p:spPr/>
        <p:txBody>
          <a:bodyPr>
            <a:normAutofit/>
          </a:bodyPr>
          <a:lstStyle/>
          <a:p>
            <a:r>
              <a:rPr lang="en-US" sz="4000" b="1" dirty="0"/>
              <a:t>Treatment/Accessibilities</a:t>
            </a:r>
          </a:p>
        </p:txBody>
      </p:sp>
      <p:sp>
        <p:nvSpPr>
          <p:cNvPr id="3" name="Footer Placeholder 2">
            <a:extLst>
              <a:ext uri="{FF2B5EF4-FFF2-40B4-BE49-F238E27FC236}">
                <a16:creationId xmlns:a16="http://schemas.microsoft.com/office/drawing/2014/main" id="{8D26ABD5-0112-4BCC-8865-E4994BBC38B9}"/>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6" name="Content Placeholder 5" descr="A person walking down a dirt road&#10;&#10;Description automatically generated">
            <a:extLst>
              <a:ext uri="{FF2B5EF4-FFF2-40B4-BE49-F238E27FC236}">
                <a16:creationId xmlns:a16="http://schemas.microsoft.com/office/drawing/2014/main" id="{33EE9E61-7911-48A7-8042-6ECF9B81BD72}"/>
              </a:ext>
            </a:extLst>
          </p:cNvPr>
          <p:cNvPicPr>
            <a:picLocks noGrp="1" noChangeAspect="1"/>
          </p:cNvPicPr>
          <p:nvPr>
            <p:ph sz="quarter"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23394" y="1682495"/>
            <a:ext cx="6096000" cy="4416679"/>
          </a:xfrm>
          <a:ln w="57150">
            <a:solidFill>
              <a:srgbClr val="002060"/>
            </a:solidFill>
          </a:ln>
        </p:spPr>
      </p:pic>
    </p:spTree>
    <p:extLst>
      <p:ext uri="{BB962C8B-B14F-4D97-AF65-F5344CB8AC3E}">
        <p14:creationId xmlns:p14="http://schemas.microsoft.com/office/powerpoint/2010/main" val="3003847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E7CCD-D29A-42C7-9311-F8904E90C5DD}"/>
              </a:ext>
            </a:extLst>
          </p:cNvPr>
          <p:cNvSpPr>
            <a:spLocks noGrp="1"/>
          </p:cNvSpPr>
          <p:nvPr>
            <p:ph type="title"/>
          </p:nvPr>
        </p:nvSpPr>
        <p:spPr/>
        <p:txBody>
          <a:bodyPr>
            <a:normAutofit/>
          </a:bodyPr>
          <a:lstStyle/>
          <a:p>
            <a:r>
              <a:rPr lang="en-US" sz="4000" b="1" dirty="0"/>
              <a:t>GSO Staff Positions</a:t>
            </a:r>
          </a:p>
        </p:txBody>
      </p:sp>
      <p:sp>
        <p:nvSpPr>
          <p:cNvPr id="3" name="Footer Placeholder 2">
            <a:extLst>
              <a:ext uri="{FF2B5EF4-FFF2-40B4-BE49-F238E27FC236}">
                <a16:creationId xmlns:a16="http://schemas.microsoft.com/office/drawing/2014/main" id="{20E8CCBF-41FF-4655-9E4C-DB1C508BBFEB}"/>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784CC94D-1AD9-42B9-B78B-2DEDA5EA7945}"/>
              </a:ext>
            </a:extLst>
          </p:cNvPr>
          <p:cNvSpPr>
            <a:spLocks noGrp="1"/>
          </p:cNvSpPr>
          <p:nvPr>
            <p:ph sz="quarter" idx="1"/>
          </p:nvPr>
        </p:nvSpPr>
        <p:spPr/>
        <p:txBody>
          <a:bodyPr>
            <a:normAutofit/>
          </a:bodyPr>
          <a:lstStyle/>
          <a:p>
            <a:r>
              <a:rPr lang="en-US" dirty="0"/>
              <a:t>Updating file of applications from members interested in being considered for  possible future openings for G.S.O. Staff member positions.</a:t>
            </a:r>
          </a:p>
          <a:p>
            <a:pPr lvl="1"/>
            <a:r>
              <a:rPr lang="en-US" dirty="0"/>
              <a:t>Minimum 6 years continuous sobriety</a:t>
            </a:r>
          </a:p>
          <a:p>
            <a:pPr lvl="1"/>
            <a:r>
              <a:rPr lang="en-US" dirty="0"/>
              <a:t>Service experience at group, possibly district and area</a:t>
            </a:r>
          </a:p>
          <a:p>
            <a:pPr lvl="1"/>
            <a:r>
              <a:rPr lang="en-US" dirty="0"/>
              <a:t>Business or professional experience</a:t>
            </a:r>
          </a:p>
          <a:p>
            <a:pPr lvl="1"/>
            <a:r>
              <a:rPr lang="en-US" dirty="0"/>
              <a:t>Excellent communication skills</a:t>
            </a:r>
          </a:p>
          <a:p>
            <a:pPr lvl="1"/>
            <a:r>
              <a:rPr lang="en-US" dirty="0"/>
              <a:t>Willingness to locate to NY</a:t>
            </a:r>
          </a:p>
          <a:p>
            <a:pPr marL="0" indent="0">
              <a:buNone/>
            </a:pPr>
            <a:r>
              <a:rPr lang="en-US" dirty="0"/>
              <a:t>Interested? More Information? Write: Staff Coordinator, PO Box 459, Grand Central Station, New York, NY 10163 Email: </a:t>
            </a:r>
            <a:r>
              <a:rPr lang="en-US" dirty="0">
                <a:hlinkClick r:id="rId2"/>
              </a:rPr>
              <a:t>staffcoord@aa.org</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80369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A5864-24CC-4D71-B47E-5D87499DE24A}"/>
              </a:ext>
            </a:extLst>
          </p:cNvPr>
          <p:cNvSpPr>
            <a:spLocks noGrp="1"/>
          </p:cNvSpPr>
          <p:nvPr>
            <p:ph type="title"/>
          </p:nvPr>
        </p:nvSpPr>
        <p:spPr/>
        <p:txBody>
          <a:bodyPr>
            <a:normAutofit/>
          </a:bodyPr>
          <a:lstStyle/>
          <a:p>
            <a:r>
              <a:rPr lang="en-US" sz="4000" b="1" dirty="0"/>
              <a:t>What’s New from GSSA</a:t>
            </a:r>
          </a:p>
        </p:txBody>
      </p:sp>
      <p:sp>
        <p:nvSpPr>
          <p:cNvPr id="3" name="Footer Placeholder 2">
            <a:extLst>
              <a:ext uri="{FF2B5EF4-FFF2-40B4-BE49-F238E27FC236}">
                <a16:creationId xmlns:a16="http://schemas.microsoft.com/office/drawing/2014/main" id="{27FED2E2-9743-495F-B3B5-92E16EDDD4DD}"/>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6" name="Content Placeholder 5" descr="A picture containing window&#10;&#10;Description automatically generated">
            <a:extLst>
              <a:ext uri="{FF2B5EF4-FFF2-40B4-BE49-F238E27FC236}">
                <a16:creationId xmlns:a16="http://schemas.microsoft.com/office/drawing/2014/main" id="{AE8322DC-D514-4E70-86E1-4F19D5877A0F}"/>
              </a:ext>
            </a:extLst>
          </p:cNvPr>
          <p:cNvPicPr>
            <a:picLocks noGrp="1" noChangeAspect="1"/>
          </p:cNvPicPr>
          <p:nvPr>
            <p:ph sz="quarter"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21093290">
            <a:off x="1010826" y="2061934"/>
            <a:ext cx="4438284" cy="3790358"/>
          </a:xfrm>
          <a:ln w="19050">
            <a:solidFill>
              <a:srgbClr val="08580A"/>
            </a:solidFill>
          </a:ln>
        </p:spPr>
      </p:pic>
      <p:pic>
        <p:nvPicPr>
          <p:cNvPr id="8" name="Picture 7" descr="A close up of a sign&#10;&#10;Description automatically generated">
            <a:extLst>
              <a:ext uri="{FF2B5EF4-FFF2-40B4-BE49-F238E27FC236}">
                <a16:creationId xmlns:a16="http://schemas.microsoft.com/office/drawing/2014/main" id="{BBDF1209-A439-4A3F-A824-9E1A835A79B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738009">
            <a:off x="6650838" y="2192973"/>
            <a:ext cx="4468586" cy="3448352"/>
          </a:xfrm>
          <a:prstGeom prst="rect">
            <a:avLst/>
          </a:prstGeom>
        </p:spPr>
      </p:pic>
    </p:spTree>
    <p:extLst>
      <p:ext uri="{BB962C8B-B14F-4D97-AF65-F5344CB8AC3E}">
        <p14:creationId xmlns:p14="http://schemas.microsoft.com/office/powerpoint/2010/main" val="225258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70D8E0-2C1E-42A9-A2BA-7B106CCD3C72}"/>
              </a:ext>
            </a:extLst>
          </p:cNvPr>
          <p:cNvSpPr>
            <a:spLocks noGrp="1"/>
          </p:cNvSpPr>
          <p:nvPr>
            <p:ph type="title"/>
          </p:nvPr>
        </p:nvSpPr>
        <p:spPr/>
        <p:txBody>
          <a:bodyPr>
            <a:noAutofit/>
          </a:bodyPr>
          <a:lstStyle/>
          <a:p>
            <a:r>
              <a:rPr lang="en-US" sz="4800" b="1" dirty="0"/>
              <a:t>Communications Audit- Next Steps</a:t>
            </a:r>
          </a:p>
        </p:txBody>
      </p:sp>
      <p:sp>
        <p:nvSpPr>
          <p:cNvPr id="3" name="Footer Placeholder 2">
            <a:extLst>
              <a:ext uri="{FF2B5EF4-FFF2-40B4-BE49-F238E27FC236}">
                <a16:creationId xmlns:a16="http://schemas.microsoft.com/office/drawing/2014/main" id="{EA207D40-D372-4AE1-A5BA-9D69C55FA750}"/>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8" name="Picture 7">
            <a:extLst>
              <a:ext uri="{FF2B5EF4-FFF2-40B4-BE49-F238E27FC236}">
                <a16:creationId xmlns:a16="http://schemas.microsoft.com/office/drawing/2014/main" id="{04EDCD2B-B772-45EE-8682-D8FE667F45C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377440" y="1938528"/>
            <a:ext cx="7350760" cy="3827272"/>
          </a:xfrm>
          <a:prstGeom prst="rect">
            <a:avLst/>
          </a:prstGeom>
        </p:spPr>
      </p:pic>
    </p:spTree>
    <p:extLst>
      <p:ext uri="{BB962C8B-B14F-4D97-AF65-F5344CB8AC3E}">
        <p14:creationId xmlns:p14="http://schemas.microsoft.com/office/powerpoint/2010/main" val="278778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CCE00B5-6C67-4B95-A072-AA6B7DB98D81}"/>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6" name="Title 5">
            <a:extLst>
              <a:ext uri="{FF2B5EF4-FFF2-40B4-BE49-F238E27FC236}">
                <a16:creationId xmlns:a16="http://schemas.microsoft.com/office/drawing/2014/main" id="{DC15D0D0-E155-43A2-AC9C-0FF42A76BAF4}"/>
              </a:ext>
            </a:extLst>
          </p:cNvPr>
          <p:cNvSpPr>
            <a:spLocks noGrp="1"/>
          </p:cNvSpPr>
          <p:nvPr>
            <p:ph type="title" idx="4294967295"/>
          </p:nvPr>
        </p:nvSpPr>
        <p:spPr>
          <a:xfrm>
            <a:off x="237744" y="228600"/>
            <a:ext cx="11954256" cy="2403475"/>
          </a:xfrm>
        </p:spPr>
        <p:txBody>
          <a:bodyPr>
            <a:noAutofit/>
          </a:bodyPr>
          <a:lstStyle/>
          <a:p>
            <a:br>
              <a:rPr lang="en-US" sz="4400" b="1" dirty="0">
                <a:solidFill>
                  <a:srgbClr val="002060"/>
                </a:solidFill>
              </a:rPr>
            </a:br>
            <a:r>
              <a:rPr lang="en-US" sz="4000" b="1" dirty="0">
                <a:solidFill>
                  <a:srgbClr val="002060"/>
                </a:solidFill>
              </a:rPr>
              <a:t>Be more effective in attracting and retaining those in need of recovery, the Professional Community, AA Members and improve public perception.</a:t>
            </a:r>
            <a:endParaRPr lang="en-US" sz="4000" dirty="0"/>
          </a:p>
        </p:txBody>
      </p:sp>
      <p:sp>
        <p:nvSpPr>
          <p:cNvPr id="7" name="Content Placeholder 6">
            <a:extLst>
              <a:ext uri="{FF2B5EF4-FFF2-40B4-BE49-F238E27FC236}">
                <a16:creationId xmlns:a16="http://schemas.microsoft.com/office/drawing/2014/main" id="{712B11B7-1324-40B0-A92A-50F21F74D216}"/>
              </a:ext>
            </a:extLst>
          </p:cNvPr>
          <p:cNvSpPr>
            <a:spLocks noGrp="1"/>
          </p:cNvSpPr>
          <p:nvPr>
            <p:ph sz="quarter" idx="4294967295"/>
          </p:nvPr>
        </p:nvSpPr>
        <p:spPr>
          <a:xfrm>
            <a:off x="711201" y="2779776"/>
            <a:ext cx="10592688" cy="3319399"/>
          </a:xfrm>
          <a:solidFill>
            <a:srgbClr val="CCCCFF"/>
          </a:solidFill>
        </p:spPr>
        <p:txBody>
          <a:bodyPr>
            <a:normAutofit/>
          </a:bodyPr>
          <a:lstStyle/>
          <a:p>
            <a:pPr lvl="1"/>
            <a:r>
              <a:rPr lang="en-US" sz="3600" b="1" dirty="0">
                <a:solidFill>
                  <a:schemeClr val="tx1"/>
                </a:solidFill>
              </a:rPr>
              <a:t>Work with Courts</a:t>
            </a:r>
          </a:p>
          <a:p>
            <a:pPr lvl="1"/>
            <a:r>
              <a:rPr lang="en-US" sz="3600" b="1" dirty="0">
                <a:solidFill>
                  <a:schemeClr val="tx1"/>
                </a:solidFill>
              </a:rPr>
              <a:t>Website/Communications </a:t>
            </a:r>
          </a:p>
          <a:p>
            <a:pPr marL="274320" lvl="1" indent="0">
              <a:buNone/>
            </a:pPr>
            <a:r>
              <a:rPr lang="en-US" sz="3600" b="1" dirty="0">
                <a:solidFill>
                  <a:schemeClr val="tx1"/>
                </a:solidFill>
              </a:rPr>
              <a:t>   Committee</a:t>
            </a:r>
          </a:p>
          <a:p>
            <a:pPr lvl="1"/>
            <a:endParaRPr lang="en-US" sz="3600" b="1" dirty="0">
              <a:solidFill>
                <a:schemeClr val="accent4">
                  <a:lumMod val="50000"/>
                </a:schemeClr>
              </a:solidFill>
            </a:endParaRPr>
          </a:p>
        </p:txBody>
      </p:sp>
      <p:pic>
        <p:nvPicPr>
          <p:cNvPr id="9" name="Picture 8">
            <a:extLst>
              <a:ext uri="{FF2B5EF4-FFF2-40B4-BE49-F238E27FC236}">
                <a16:creationId xmlns:a16="http://schemas.microsoft.com/office/drawing/2014/main" id="{6508DF4B-B4EF-4C24-80F1-8EED9D8B5A7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52944" y="3429000"/>
            <a:ext cx="3750944" cy="2439216"/>
          </a:xfrm>
          <a:prstGeom prst="rect">
            <a:avLst/>
          </a:prstGeom>
        </p:spPr>
      </p:pic>
    </p:spTree>
    <p:extLst>
      <p:ext uri="{BB962C8B-B14F-4D97-AF65-F5344CB8AC3E}">
        <p14:creationId xmlns:p14="http://schemas.microsoft.com/office/powerpoint/2010/main" val="3293623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B8A3A-F6C9-40EF-BDFE-D05C60011FE0}"/>
              </a:ext>
            </a:extLst>
          </p:cNvPr>
          <p:cNvSpPr>
            <a:spLocks noGrp="1"/>
          </p:cNvSpPr>
          <p:nvPr>
            <p:ph type="title"/>
          </p:nvPr>
        </p:nvSpPr>
        <p:spPr/>
        <p:txBody>
          <a:bodyPr>
            <a:noAutofit/>
          </a:bodyPr>
          <a:lstStyle/>
          <a:p>
            <a:r>
              <a:rPr lang="en-US" sz="4400" b="1" dirty="0">
                <a:solidFill>
                  <a:srgbClr val="002060"/>
                </a:solidFill>
              </a:rPr>
              <a:t>Strengthen and unify our messaging.</a:t>
            </a:r>
            <a:endParaRPr lang="en-US" sz="4400" dirty="0">
              <a:solidFill>
                <a:srgbClr val="002060"/>
              </a:solidFill>
            </a:endParaRPr>
          </a:p>
        </p:txBody>
      </p:sp>
      <p:sp>
        <p:nvSpPr>
          <p:cNvPr id="3" name="Footer Placeholder 2">
            <a:extLst>
              <a:ext uri="{FF2B5EF4-FFF2-40B4-BE49-F238E27FC236}">
                <a16:creationId xmlns:a16="http://schemas.microsoft.com/office/drawing/2014/main" id="{CFBFC785-27C2-4B07-8178-6E9C98B7F516}"/>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A39ADB7D-FB8A-4BBA-B9A0-44D33A5AB5B6}"/>
              </a:ext>
            </a:extLst>
          </p:cNvPr>
          <p:cNvSpPr>
            <a:spLocks noGrp="1"/>
          </p:cNvSpPr>
          <p:nvPr>
            <p:ph sz="quarter" idx="1"/>
          </p:nvPr>
        </p:nvSpPr>
        <p:spPr/>
        <p:txBody>
          <a:bodyPr>
            <a:normAutofit/>
          </a:bodyPr>
          <a:lstStyle/>
          <a:p>
            <a:pPr lvl="1"/>
            <a:endParaRPr lang="en-US" sz="3600" dirty="0"/>
          </a:p>
          <a:p>
            <a:pPr lvl="1"/>
            <a:r>
              <a:rPr lang="en-US" sz="4000" dirty="0">
                <a:solidFill>
                  <a:schemeClr val="tx1"/>
                </a:solidFill>
              </a:rPr>
              <a:t>Website</a:t>
            </a:r>
          </a:p>
          <a:p>
            <a:pPr lvl="1"/>
            <a:r>
              <a:rPr lang="en-US" sz="4000" dirty="0">
                <a:solidFill>
                  <a:schemeClr val="tx1"/>
                </a:solidFill>
              </a:rPr>
              <a:t>GV Stories</a:t>
            </a:r>
          </a:p>
          <a:p>
            <a:pPr lvl="1"/>
            <a:r>
              <a:rPr lang="en-US" sz="4000" dirty="0">
                <a:solidFill>
                  <a:schemeClr val="tx1"/>
                </a:solidFill>
              </a:rPr>
              <a:t>Speaker Meetings</a:t>
            </a:r>
          </a:p>
        </p:txBody>
      </p:sp>
      <p:pic>
        <p:nvPicPr>
          <p:cNvPr id="6" name="Picture 5" descr="A close up of a logo&#10;&#10;Description automatically generated">
            <a:extLst>
              <a:ext uri="{FF2B5EF4-FFF2-40B4-BE49-F238E27FC236}">
                <a16:creationId xmlns:a16="http://schemas.microsoft.com/office/drawing/2014/main" id="{2E5D365E-E879-4EFF-9ECC-4BF3D568B04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38123" y="2137083"/>
            <a:ext cx="4198776" cy="3471581"/>
          </a:xfrm>
          <a:prstGeom prst="rect">
            <a:avLst/>
          </a:prstGeom>
        </p:spPr>
      </p:pic>
    </p:spTree>
    <p:extLst>
      <p:ext uri="{BB962C8B-B14F-4D97-AF65-F5344CB8AC3E}">
        <p14:creationId xmlns:p14="http://schemas.microsoft.com/office/powerpoint/2010/main" val="1094911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A36F2-6C77-401E-82EC-5D5B72BC53B3}"/>
              </a:ext>
            </a:extLst>
          </p:cNvPr>
          <p:cNvSpPr>
            <a:spLocks noGrp="1"/>
          </p:cNvSpPr>
          <p:nvPr>
            <p:ph type="title"/>
          </p:nvPr>
        </p:nvSpPr>
        <p:spPr>
          <a:xfrm>
            <a:off x="0" y="228600"/>
            <a:ext cx="12033504" cy="1143000"/>
          </a:xfrm>
          <a:prstGeom prst="rect">
            <a:avLst/>
          </a:prstGeom>
        </p:spPr>
        <p:txBody>
          <a:bodyPr anchor="b">
            <a:noAutofit/>
          </a:bodyPr>
          <a:lstStyle/>
          <a:p>
            <a:r>
              <a:rPr lang="en-US" sz="4400" b="1" dirty="0">
                <a:solidFill>
                  <a:srgbClr val="002060"/>
                </a:solidFill>
              </a:rPr>
              <a:t>Leverage our history to become more impactful communicators</a:t>
            </a:r>
            <a:r>
              <a:rPr lang="en-US" sz="4400" b="1" dirty="0"/>
              <a:t>.</a:t>
            </a:r>
          </a:p>
        </p:txBody>
      </p:sp>
      <p:sp>
        <p:nvSpPr>
          <p:cNvPr id="3" name="Footer Placeholder 2">
            <a:extLst>
              <a:ext uri="{FF2B5EF4-FFF2-40B4-BE49-F238E27FC236}">
                <a16:creationId xmlns:a16="http://schemas.microsoft.com/office/drawing/2014/main" id="{79051756-70EF-4ECB-83B6-9C08284B483A}"/>
              </a:ext>
            </a:extLst>
          </p:cNvPr>
          <p:cNvSpPr>
            <a:spLocks noGrp="1"/>
          </p:cNvSpPr>
          <p:nvPr>
            <p:ph type="ftr" sz="quarter" idx="11"/>
          </p:nvPr>
        </p:nvSpPr>
        <p:spPr>
          <a:xfrm>
            <a:off x="711200" y="6410848"/>
            <a:ext cx="10871200" cy="294752"/>
          </a:xfrm>
          <a:prstGeom prst="rect">
            <a:avLst/>
          </a:prstGeom>
        </p:spPr>
        <p:txBody>
          <a:bodyPr>
            <a:normAutofit/>
          </a:bodyPr>
          <a:lstStyle/>
          <a:p>
            <a:pPr>
              <a:spcAft>
                <a:spcPts val="600"/>
              </a:spcAft>
            </a:pPr>
            <a:r>
              <a:rPr lang="en-US" dirty="0"/>
              <a:t>aageorgia.org  |  gssa@aageorgia.org  | P.O. Box 7325 Macon, GA 31209 | Phone: 478-745-2588 | Gssa@2006</a:t>
            </a:r>
          </a:p>
        </p:txBody>
      </p:sp>
      <p:pic>
        <p:nvPicPr>
          <p:cNvPr id="6" name="Content Placeholder 5" descr="A person standing in front of a mirror posing for the camera&#10;&#10;Description automatically generated">
            <a:extLst>
              <a:ext uri="{FF2B5EF4-FFF2-40B4-BE49-F238E27FC236}">
                <a16:creationId xmlns:a16="http://schemas.microsoft.com/office/drawing/2014/main" id="{72217194-79A2-4347-84B8-8D61C6D334E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056" r="29972" b="1"/>
          <a:stretch/>
        </p:blipFill>
        <p:spPr>
          <a:xfrm>
            <a:off x="402336" y="1371600"/>
            <a:ext cx="5384800" cy="4681728"/>
          </a:xfrm>
          <a:prstGeom prst="rect">
            <a:avLst/>
          </a:prstGeom>
          <a:noFill/>
          <a:ln w="57150">
            <a:solidFill>
              <a:srgbClr val="002060"/>
            </a:solidFill>
          </a:ln>
        </p:spPr>
      </p:pic>
      <p:sp>
        <p:nvSpPr>
          <p:cNvPr id="16" name="Content Placeholder 4">
            <a:extLst>
              <a:ext uri="{FF2B5EF4-FFF2-40B4-BE49-F238E27FC236}">
                <a16:creationId xmlns:a16="http://schemas.microsoft.com/office/drawing/2014/main" id="{A09509B8-2EC2-488E-A6FC-7E5A6F487DF8}"/>
              </a:ext>
            </a:extLst>
          </p:cNvPr>
          <p:cNvSpPr>
            <a:spLocks noGrp="1"/>
          </p:cNvSpPr>
          <p:nvPr>
            <p:ph sz="half" idx="2"/>
          </p:nvPr>
        </p:nvSpPr>
        <p:spPr>
          <a:xfrm>
            <a:off x="6400800" y="1371600"/>
            <a:ext cx="5384800" cy="4681728"/>
          </a:xfrm>
        </p:spPr>
        <p:txBody>
          <a:bodyPr>
            <a:normAutofit/>
          </a:bodyPr>
          <a:lstStyle/>
          <a:p>
            <a:pPr lvl="1"/>
            <a:endParaRPr lang="en-US" sz="3600" dirty="0"/>
          </a:p>
          <a:p>
            <a:pPr lvl="1"/>
            <a:r>
              <a:rPr lang="en-US" sz="4000" dirty="0">
                <a:solidFill>
                  <a:schemeClr val="tx1"/>
                </a:solidFill>
              </a:rPr>
              <a:t>Archives Workshops</a:t>
            </a:r>
          </a:p>
          <a:p>
            <a:pPr lvl="1"/>
            <a:r>
              <a:rPr lang="en-US" sz="4000" dirty="0">
                <a:solidFill>
                  <a:schemeClr val="tx1"/>
                </a:solidFill>
              </a:rPr>
              <a:t>Speaker Meetings</a:t>
            </a:r>
          </a:p>
          <a:p>
            <a:pPr lvl="1"/>
            <a:r>
              <a:rPr lang="en-US" sz="4000" dirty="0">
                <a:solidFill>
                  <a:schemeClr val="tx1"/>
                </a:solidFill>
              </a:rPr>
              <a:t>Podcasts</a:t>
            </a:r>
          </a:p>
        </p:txBody>
      </p:sp>
    </p:spTree>
    <p:extLst>
      <p:ext uri="{BB962C8B-B14F-4D97-AF65-F5344CB8AC3E}">
        <p14:creationId xmlns:p14="http://schemas.microsoft.com/office/powerpoint/2010/main" val="2980576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8C03F87-2900-487E-9A42-EA01F71ADAEB}"/>
              </a:ext>
            </a:extLst>
          </p:cNvPr>
          <p:cNvSpPr>
            <a:spLocks noGrp="1"/>
          </p:cNvSpPr>
          <p:nvPr>
            <p:ph type="title"/>
          </p:nvPr>
        </p:nvSpPr>
        <p:spPr/>
        <p:txBody>
          <a:bodyPr/>
          <a:lstStyle/>
          <a:p>
            <a:r>
              <a:rPr lang="en-US" dirty="0"/>
              <a:t>Alcoholics Anonymous World Services (A.A.W.S.)</a:t>
            </a:r>
          </a:p>
        </p:txBody>
      </p:sp>
      <p:sp>
        <p:nvSpPr>
          <p:cNvPr id="3" name="Footer Placeholder 2">
            <a:extLst>
              <a:ext uri="{FF2B5EF4-FFF2-40B4-BE49-F238E27FC236}">
                <a16:creationId xmlns:a16="http://schemas.microsoft.com/office/drawing/2014/main" id="{7C68E35D-A7CC-44EE-99E4-D0DDD7E8A92B}"/>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6" name="Content Placeholder 5" descr="A close up of a sign&#10;&#10;Description automatically generated">
            <a:extLst>
              <a:ext uri="{FF2B5EF4-FFF2-40B4-BE49-F238E27FC236}">
                <a16:creationId xmlns:a16="http://schemas.microsoft.com/office/drawing/2014/main" id="{C3879176-BB14-4EA2-85DE-39FB4CFB42B0}"/>
              </a:ext>
            </a:extLst>
          </p:cNvPr>
          <p:cNvPicPr>
            <a:picLocks noGrp="1" noChangeAspect="1"/>
          </p:cNvPicPr>
          <p:nvPr>
            <p:ph sz="quarter"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3830" y="1750978"/>
            <a:ext cx="10871200" cy="42474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30933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5AC118-75C4-4CA1-B614-FF7DB43610A7}"/>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2" name="Title 1">
            <a:extLst>
              <a:ext uri="{FF2B5EF4-FFF2-40B4-BE49-F238E27FC236}">
                <a16:creationId xmlns:a16="http://schemas.microsoft.com/office/drawing/2014/main" id="{2491254B-B91B-41D1-8443-67D9BFB6D5E2}"/>
              </a:ext>
            </a:extLst>
          </p:cNvPr>
          <p:cNvSpPr>
            <a:spLocks noGrp="1"/>
          </p:cNvSpPr>
          <p:nvPr>
            <p:ph type="title" idx="4294967295"/>
          </p:nvPr>
        </p:nvSpPr>
        <p:spPr>
          <a:xfrm>
            <a:off x="0" y="228600"/>
            <a:ext cx="11379200" cy="1976438"/>
          </a:xfrm>
        </p:spPr>
        <p:txBody>
          <a:bodyPr>
            <a:noAutofit/>
          </a:bodyPr>
          <a:lstStyle/>
          <a:p>
            <a:r>
              <a:rPr lang="en-US" sz="4400" b="1" dirty="0">
                <a:solidFill>
                  <a:srgbClr val="002060"/>
                </a:solidFill>
              </a:rPr>
              <a:t>Provide guidance in the use of social media and other interactive tools to more deeply engage the fellowship.</a:t>
            </a:r>
          </a:p>
        </p:txBody>
      </p:sp>
      <p:sp>
        <p:nvSpPr>
          <p:cNvPr id="4" name="Content Placeholder 3">
            <a:extLst>
              <a:ext uri="{FF2B5EF4-FFF2-40B4-BE49-F238E27FC236}">
                <a16:creationId xmlns:a16="http://schemas.microsoft.com/office/drawing/2014/main" id="{D10F7ED5-693B-46DD-AAAE-B88470126883}"/>
              </a:ext>
            </a:extLst>
          </p:cNvPr>
          <p:cNvSpPr>
            <a:spLocks noGrp="1"/>
          </p:cNvSpPr>
          <p:nvPr>
            <p:ph sz="quarter" idx="4294967295"/>
          </p:nvPr>
        </p:nvSpPr>
        <p:spPr>
          <a:xfrm>
            <a:off x="812800" y="2205038"/>
            <a:ext cx="10566400" cy="3116770"/>
          </a:xfrm>
          <a:solidFill>
            <a:srgbClr val="CCCCFF"/>
          </a:solidFill>
        </p:spPr>
        <p:txBody>
          <a:bodyPr>
            <a:normAutofit lnSpcReduction="10000"/>
          </a:bodyPr>
          <a:lstStyle/>
          <a:p>
            <a:pPr marL="274320" lvl="1" indent="0">
              <a:buNone/>
            </a:pPr>
            <a:endParaRPr lang="en-US" sz="3600" dirty="0"/>
          </a:p>
          <a:p>
            <a:pPr lvl="1"/>
            <a:r>
              <a:rPr lang="en-US" sz="3600" dirty="0">
                <a:solidFill>
                  <a:schemeClr val="tx1"/>
                </a:solidFill>
              </a:rPr>
              <a:t>GSO Guidelines</a:t>
            </a:r>
          </a:p>
          <a:p>
            <a:pPr lvl="1"/>
            <a:r>
              <a:rPr lang="en-US" sz="3600" dirty="0">
                <a:solidFill>
                  <a:schemeClr val="tx1"/>
                </a:solidFill>
              </a:rPr>
              <a:t>Communications/GV Workshops</a:t>
            </a:r>
          </a:p>
          <a:p>
            <a:pPr lvl="1"/>
            <a:r>
              <a:rPr lang="en-US" sz="3600" dirty="0">
                <a:solidFill>
                  <a:schemeClr val="tx1"/>
                </a:solidFill>
              </a:rPr>
              <a:t>Protecting our Anonymity but carrying the message</a:t>
            </a:r>
          </a:p>
        </p:txBody>
      </p:sp>
      <p:pic>
        <p:nvPicPr>
          <p:cNvPr id="6" name="Picture 5">
            <a:extLst>
              <a:ext uri="{FF2B5EF4-FFF2-40B4-BE49-F238E27FC236}">
                <a16:creationId xmlns:a16="http://schemas.microsoft.com/office/drawing/2014/main" id="{CD897E28-DF4E-417C-8F0E-282945DE4A7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55978" y="4762691"/>
            <a:ext cx="3205526" cy="1356853"/>
          </a:xfrm>
          <a:prstGeom prst="rect">
            <a:avLst/>
          </a:prstGeom>
        </p:spPr>
      </p:pic>
    </p:spTree>
    <p:extLst>
      <p:ext uri="{BB962C8B-B14F-4D97-AF65-F5344CB8AC3E}">
        <p14:creationId xmlns:p14="http://schemas.microsoft.com/office/powerpoint/2010/main" val="1898134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E9D96C-02DF-4788-89AB-31EF27DC343A}"/>
              </a:ext>
            </a:extLst>
          </p:cNvPr>
          <p:cNvPicPr>
            <a:picLocks noChangeAspect="1"/>
          </p:cNvPicPr>
          <p:nvPr/>
        </p:nvPicPr>
        <p:blipFill>
          <a:blip r:embed="rId3"/>
          <a:stretch>
            <a:fillRect/>
          </a:stretch>
        </p:blipFill>
        <p:spPr>
          <a:xfrm>
            <a:off x="711200" y="2819400"/>
            <a:ext cx="10393178" cy="325221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 name="Subtitle 3">
            <a:extLst>
              <a:ext uri="{FF2B5EF4-FFF2-40B4-BE49-F238E27FC236}">
                <a16:creationId xmlns:a16="http://schemas.microsoft.com/office/drawing/2014/main" id="{07C8716B-1034-4D70-9754-BF2D7196C4A2}"/>
              </a:ext>
            </a:extLst>
          </p:cNvPr>
          <p:cNvSpPr>
            <a:spLocks noGrp="1"/>
          </p:cNvSpPr>
          <p:nvPr>
            <p:ph type="subTitle" idx="1"/>
          </p:nvPr>
        </p:nvSpPr>
        <p:spPr/>
        <p:txBody>
          <a:bodyPr/>
          <a:lstStyle/>
          <a:p>
            <a:r>
              <a:rPr lang="en-US" dirty="0"/>
              <a:t>Updated Nov. 2019</a:t>
            </a:r>
          </a:p>
        </p:txBody>
      </p:sp>
      <p:sp>
        <p:nvSpPr>
          <p:cNvPr id="2" name="Footer Placeholder 1">
            <a:extLst>
              <a:ext uri="{FF2B5EF4-FFF2-40B4-BE49-F238E27FC236}">
                <a16:creationId xmlns:a16="http://schemas.microsoft.com/office/drawing/2014/main" id="{053D5841-76EF-4805-A3CD-B85EA75B6728}"/>
              </a:ext>
            </a:extLst>
          </p:cNvPr>
          <p:cNvSpPr>
            <a:spLocks noGrp="1"/>
          </p:cNvSpPr>
          <p:nvPr>
            <p:ph type="ftr" sz="quarter" idx="11"/>
          </p:nvPr>
        </p:nvSpPr>
        <p:spPr/>
        <p:txBody>
          <a:bodyPr/>
          <a:lstStyle/>
          <a:p>
            <a:r>
              <a:rPr lang="en-US"/>
              <a:t>aageorgia.org  |  gssa@aageorgia.org  | P.O. Box 7325 Macon, GA 31209 | Phone: 478-745-2588 | Gssa@2006</a:t>
            </a:r>
            <a:endParaRPr lang="en-US" dirty="0"/>
          </a:p>
        </p:txBody>
      </p:sp>
      <p:sp>
        <p:nvSpPr>
          <p:cNvPr id="3" name="Title 2">
            <a:extLst>
              <a:ext uri="{FF2B5EF4-FFF2-40B4-BE49-F238E27FC236}">
                <a16:creationId xmlns:a16="http://schemas.microsoft.com/office/drawing/2014/main" id="{3B57C79D-0EB3-499E-B8BE-CDFAC66F60CB}"/>
              </a:ext>
            </a:extLst>
          </p:cNvPr>
          <p:cNvSpPr>
            <a:spLocks noGrp="1"/>
          </p:cNvSpPr>
          <p:nvPr>
            <p:ph type="ctrTitle"/>
          </p:nvPr>
        </p:nvSpPr>
        <p:spPr>
          <a:xfrm>
            <a:off x="914400" y="381000"/>
            <a:ext cx="10363200" cy="1377696"/>
          </a:xfrm>
        </p:spPr>
        <p:txBody>
          <a:bodyPr/>
          <a:lstStyle/>
          <a:p>
            <a:r>
              <a:rPr lang="en-US" dirty="0"/>
              <a:t>GSB Strategic Plan</a:t>
            </a:r>
          </a:p>
        </p:txBody>
      </p:sp>
    </p:spTree>
    <p:extLst>
      <p:ext uri="{BB962C8B-B14F-4D97-AF65-F5344CB8AC3E}">
        <p14:creationId xmlns:p14="http://schemas.microsoft.com/office/powerpoint/2010/main" val="3330321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08DB-338A-4AEF-BE92-18669638041E}"/>
              </a:ext>
            </a:extLst>
          </p:cNvPr>
          <p:cNvSpPr>
            <a:spLocks noGrp="1"/>
          </p:cNvSpPr>
          <p:nvPr>
            <p:ph type="title"/>
          </p:nvPr>
        </p:nvSpPr>
        <p:spPr/>
        <p:txBody>
          <a:bodyPr/>
          <a:lstStyle/>
          <a:p>
            <a:r>
              <a:rPr lang="en-US" dirty="0"/>
              <a:t>Area 16 Status Update</a:t>
            </a:r>
          </a:p>
        </p:txBody>
      </p:sp>
      <p:sp>
        <p:nvSpPr>
          <p:cNvPr id="3" name="Footer Placeholder 2">
            <a:extLst>
              <a:ext uri="{FF2B5EF4-FFF2-40B4-BE49-F238E27FC236}">
                <a16:creationId xmlns:a16="http://schemas.microsoft.com/office/drawing/2014/main" id="{2BE68AB5-AEF7-4DCF-99DC-FC94B5FC211B}"/>
              </a:ext>
            </a:extLst>
          </p:cNvPr>
          <p:cNvSpPr>
            <a:spLocks noGrp="1"/>
          </p:cNvSpPr>
          <p:nvPr>
            <p:ph type="ftr" sz="quarter" idx="11"/>
          </p:nvPr>
        </p:nvSpPr>
        <p:spPr/>
        <p:txBody>
          <a:bodyPr/>
          <a:lstStyle/>
          <a:p>
            <a:r>
              <a:rPr lang="en-US"/>
              <a:t>aageorgia.org  |  gssa@aageorgia.org  | P.O. Box 7325 Macon, GA 31209 | Phone: 478-745-2588 | Gssa@2006</a:t>
            </a:r>
            <a:endParaRPr lang="en-US" dirty="0"/>
          </a:p>
        </p:txBody>
      </p:sp>
      <p:sp>
        <p:nvSpPr>
          <p:cNvPr id="4" name="Content Placeholder 3">
            <a:extLst>
              <a:ext uri="{FF2B5EF4-FFF2-40B4-BE49-F238E27FC236}">
                <a16:creationId xmlns:a16="http://schemas.microsoft.com/office/drawing/2014/main" id="{45C0AB97-0EE4-4A48-B6D4-3DC3E5EAD40E}"/>
              </a:ext>
            </a:extLst>
          </p:cNvPr>
          <p:cNvSpPr>
            <a:spLocks noGrp="1"/>
          </p:cNvSpPr>
          <p:nvPr>
            <p:ph sz="quarter" idx="1"/>
          </p:nvPr>
        </p:nvSpPr>
        <p:spPr/>
        <p:txBody>
          <a:bodyPr/>
          <a:lstStyle/>
          <a:p>
            <a:r>
              <a:rPr lang="en-US" dirty="0"/>
              <a:t>Action planning committee working on Action Steps for Georgia to address the suggestions from Your Voice Matters activity</a:t>
            </a:r>
          </a:p>
          <a:p>
            <a:endParaRPr lang="en-US" dirty="0"/>
          </a:p>
        </p:txBody>
      </p:sp>
      <p:pic>
        <p:nvPicPr>
          <p:cNvPr id="6" name="Picture 5" descr="A picture containing drawing&#10;&#10;Description automatically generated">
            <a:extLst>
              <a:ext uri="{FF2B5EF4-FFF2-40B4-BE49-F238E27FC236}">
                <a16:creationId xmlns:a16="http://schemas.microsoft.com/office/drawing/2014/main" id="{171305B5-1070-4415-BEA9-D6734A22A5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14487" y="2553516"/>
            <a:ext cx="8963025" cy="3314700"/>
          </a:xfrm>
          <a:prstGeom prst="rect">
            <a:avLst/>
          </a:prstGeom>
        </p:spPr>
      </p:pic>
    </p:spTree>
    <p:extLst>
      <p:ext uri="{BB962C8B-B14F-4D97-AF65-F5344CB8AC3E}">
        <p14:creationId xmlns:p14="http://schemas.microsoft.com/office/powerpoint/2010/main" val="391022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24CEE-0CB9-4325-8F6E-108C7FD60FFE}"/>
              </a:ext>
            </a:extLst>
          </p:cNvPr>
          <p:cNvSpPr>
            <a:spLocks noGrp="1"/>
          </p:cNvSpPr>
          <p:nvPr>
            <p:ph type="title"/>
          </p:nvPr>
        </p:nvSpPr>
        <p:spPr/>
        <p:txBody>
          <a:bodyPr>
            <a:normAutofit/>
          </a:bodyPr>
          <a:lstStyle/>
          <a:p>
            <a:r>
              <a:rPr lang="en-US" sz="4000" b="1" dirty="0"/>
              <a:t>Area Committees</a:t>
            </a:r>
          </a:p>
        </p:txBody>
      </p:sp>
      <p:sp>
        <p:nvSpPr>
          <p:cNvPr id="3" name="Footer Placeholder 2">
            <a:extLst>
              <a:ext uri="{FF2B5EF4-FFF2-40B4-BE49-F238E27FC236}">
                <a16:creationId xmlns:a16="http://schemas.microsoft.com/office/drawing/2014/main" id="{D7E8F5E6-A188-446F-BF4B-75A2B8759F72}"/>
              </a:ext>
            </a:extLst>
          </p:cNvPr>
          <p:cNvSpPr>
            <a:spLocks noGrp="1"/>
          </p:cNvSpPr>
          <p:nvPr>
            <p:ph type="ftr" sz="quarter" idx="11"/>
          </p:nvPr>
        </p:nvSpPr>
        <p:spPr/>
        <p:txBody>
          <a:bodyPr/>
          <a:lstStyle/>
          <a:p>
            <a:r>
              <a:rPr lang="en-US"/>
              <a:t>aageorgia.org  |  gssa@aageorgia.org  | P.O. Box 7325 Macon, GA 31209 | Phone: 478-745-2588 | Gssa@2006</a:t>
            </a:r>
            <a:endParaRPr lang="en-US" dirty="0"/>
          </a:p>
        </p:txBody>
      </p:sp>
      <p:sp>
        <p:nvSpPr>
          <p:cNvPr id="4" name="Content Placeholder 3">
            <a:extLst>
              <a:ext uri="{FF2B5EF4-FFF2-40B4-BE49-F238E27FC236}">
                <a16:creationId xmlns:a16="http://schemas.microsoft.com/office/drawing/2014/main" id="{896EDB8C-E848-4136-B7E6-935969A9384B}"/>
              </a:ext>
            </a:extLst>
          </p:cNvPr>
          <p:cNvSpPr>
            <a:spLocks noGrp="1"/>
          </p:cNvSpPr>
          <p:nvPr>
            <p:ph sz="quarter" idx="1"/>
          </p:nvPr>
        </p:nvSpPr>
        <p:spPr/>
        <p:txBody>
          <a:bodyPr>
            <a:normAutofit fontScale="92500" lnSpcReduction="10000"/>
          </a:bodyPr>
          <a:lstStyle/>
          <a:p>
            <a:r>
              <a:rPr lang="en-US" sz="3200" dirty="0"/>
              <a:t>Corrections- collecting data on correctional facilities where we are hosting A.A. meetings. Send info to </a:t>
            </a:r>
            <a:r>
              <a:rPr lang="en-US" sz="3200" dirty="0">
                <a:hlinkClick r:id="rId3"/>
              </a:rPr>
              <a:t>corrections@aageorgia.org</a:t>
            </a:r>
            <a:endParaRPr lang="en-US" sz="3200" dirty="0"/>
          </a:p>
          <a:p>
            <a:r>
              <a:rPr lang="en-US" sz="3200" dirty="0"/>
              <a:t>PI/CPC- continuing to update a data base of all district/group PI/CPC reps. Send info to </a:t>
            </a:r>
            <a:r>
              <a:rPr lang="en-US" sz="3200" dirty="0">
                <a:hlinkClick r:id="rId4"/>
              </a:rPr>
              <a:t>picpc@aageorgia.org</a:t>
            </a:r>
            <a:endParaRPr lang="en-US" sz="3200" dirty="0"/>
          </a:p>
          <a:p>
            <a:r>
              <a:rPr lang="en-US" sz="3200" dirty="0"/>
              <a:t>Treatment/Accessibilities- developing a data base of all district/group treatment reps. Send info to </a:t>
            </a:r>
            <a:r>
              <a:rPr lang="en-US" sz="3200" dirty="0">
                <a:hlinkClick r:id="rId5"/>
              </a:rPr>
              <a:t>treatment@aageorgia.org</a:t>
            </a:r>
            <a:endParaRPr lang="en-US" sz="3200" dirty="0"/>
          </a:p>
          <a:p>
            <a:r>
              <a:rPr lang="en-US" sz="3200" dirty="0"/>
              <a:t>Grapevine- developing a data base of all district/zone/group GV reps </a:t>
            </a:r>
            <a:r>
              <a:rPr lang="en-US" sz="3200" dirty="0">
                <a:hlinkClick r:id="rId6"/>
              </a:rPr>
              <a:t>grapevine@aageorgia.org</a:t>
            </a:r>
            <a:r>
              <a:rPr lang="en-US" sz="3200" dirty="0"/>
              <a:t>.</a:t>
            </a:r>
          </a:p>
          <a:p>
            <a:endParaRPr lang="en-US" sz="3200" dirty="0"/>
          </a:p>
          <a:p>
            <a:endParaRPr lang="en-US" sz="3200" dirty="0"/>
          </a:p>
          <a:p>
            <a:endParaRPr lang="en-US" dirty="0"/>
          </a:p>
        </p:txBody>
      </p:sp>
    </p:spTree>
    <p:extLst>
      <p:ext uri="{BB962C8B-B14F-4D97-AF65-F5344CB8AC3E}">
        <p14:creationId xmlns:p14="http://schemas.microsoft.com/office/powerpoint/2010/main" val="3421858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0DBFCA-4B6D-479E-BD8D-E4B3160607DE}"/>
              </a:ext>
            </a:extLst>
          </p:cNvPr>
          <p:cNvSpPr>
            <a:spLocks noGrp="1"/>
          </p:cNvSpPr>
          <p:nvPr>
            <p:ph type="title"/>
          </p:nvPr>
        </p:nvSpPr>
        <p:spPr/>
        <p:txBody>
          <a:bodyPr>
            <a:normAutofit/>
          </a:bodyPr>
          <a:lstStyle/>
          <a:p>
            <a:r>
              <a:rPr lang="en-US" sz="4000" b="1" dirty="0"/>
              <a:t>Vote Today</a:t>
            </a:r>
          </a:p>
        </p:txBody>
      </p:sp>
      <p:sp>
        <p:nvSpPr>
          <p:cNvPr id="2" name="Footer Placeholder 1">
            <a:extLst>
              <a:ext uri="{FF2B5EF4-FFF2-40B4-BE49-F238E27FC236}">
                <a16:creationId xmlns:a16="http://schemas.microsoft.com/office/drawing/2014/main" id="{7CC633F8-CD65-48AD-BC85-0C0F82981324}"/>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1B7D5433-BD09-4505-9BE7-FCD861350D0F}"/>
              </a:ext>
            </a:extLst>
          </p:cNvPr>
          <p:cNvSpPr>
            <a:spLocks noGrp="1"/>
          </p:cNvSpPr>
          <p:nvPr>
            <p:ph sz="quarter" idx="1"/>
          </p:nvPr>
        </p:nvSpPr>
        <p:spPr/>
        <p:txBody>
          <a:bodyPr>
            <a:normAutofit/>
          </a:bodyPr>
          <a:lstStyle/>
          <a:p>
            <a:r>
              <a:rPr lang="en-US" sz="3200" i="1" dirty="0"/>
              <a:t>"GSSA create the position of “Armed Forces and Veterans Chairperson”. The requirements for this position be created similar to the requirements for the other committee chair people found on pages 25-26 of the Georgia State Service Manual."</a:t>
            </a:r>
            <a:r>
              <a:rPr lang="en-US" sz="3200" dirty="0"/>
              <a:t> </a:t>
            </a:r>
          </a:p>
          <a:p>
            <a:endParaRPr lang="en-US" sz="3200" dirty="0"/>
          </a:p>
          <a:p>
            <a:r>
              <a:rPr lang="en-US" sz="3200" dirty="0"/>
              <a:t>Please review the AdHoc Committee                                 report from the September Assembly.</a:t>
            </a:r>
          </a:p>
        </p:txBody>
      </p:sp>
      <p:pic>
        <p:nvPicPr>
          <p:cNvPr id="8" name="Picture 7" descr="A close up of a sign&#10;&#10;Description automatically generated">
            <a:extLst>
              <a:ext uri="{FF2B5EF4-FFF2-40B4-BE49-F238E27FC236}">
                <a16:creationId xmlns:a16="http://schemas.microsoft.com/office/drawing/2014/main" id="{C7D5858F-FAC2-4AB4-A297-E0CB1F10007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03920" y="3730043"/>
            <a:ext cx="2829973" cy="2524905"/>
          </a:xfrm>
          <a:prstGeom prst="rect">
            <a:avLst/>
          </a:prstGeom>
        </p:spPr>
      </p:pic>
    </p:spTree>
    <p:extLst>
      <p:ext uri="{BB962C8B-B14F-4D97-AF65-F5344CB8AC3E}">
        <p14:creationId xmlns:p14="http://schemas.microsoft.com/office/powerpoint/2010/main" val="4182043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7456B-A9BE-44A2-BC63-C414F1BE433F}"/>
              </a:ext>
            </a:extLst>
          </p:cNvPr>
          <p:cNvSpPr>
            <a:spLocks noGrp="1"/>
          </p:cNvSpPr>
          <p:nvPr>
            <p:ph type="title"/>
          </p:nvPr>
        </p:nvSpPr>
        <p:spPr/>
        <p:txBody>
          <a:bodyPr>
            <a:normAutofit/>
          </a:bodyPr>
          <a:lstStyle/>
          <a:p>
            <a:r>
              <a:rPr lang="en-US" sz="4000" b="1" dirty="0"/>
              <a:t>Ad Hoc Committee Reports</a:t>
            </a:r>
          </a:p>
        </p:txBody>
      </p:sp>
      <p:sp>
        <p:nvSpPr>
          <p:cNvPr id="3" name="Footer Placeholder 2">
            <a:extLst>
              <a:ext uri="{FF2B5EF4-FFF2-40B4-BE49-F238E27FC236}">
                <a16:creationId xmlns:a16="http://schemas.microsoft.com/office/drawing/2014/main" id="{46F9014C-00CA-481F-9512-326CCE5EAFB7}"/>
              </a:ext>
            </a:extLst>
          </p:cNvPr>
          <p:cNvSpPr>
            <a:spLocks noGrp="1"/>
          </p:cNvSpPr>
          <p:nvPr>
            <p:ph type="ftr" sz="quarter" idx="11"/>
          </p:nvPr>
        </p:nvSpPr>
        <p:spPr/>
        <p:txBody>
          <a:bodyPr/>
          <a:lstStyle/>
          <a:p>
            <a:r>
              <a:rPr lang="en-US" dirty="0"/>
              <a:t>aageorgia.org  |  gssa@aageorgia.org  | P.O. Box 7325 Macon, GA 31209 | Phone: 478-745-2588 | Gssa@2006</a:t>
            </a:r>
          </a:p>
        </p:txBody>
      </p:sp>
      <p:graphicFrame>
        <p:nvGraphicFramePr>
          <p:cNvPr id="5" name="Content Placeholder 4">
            <a:extLst>
              <a:ext uri="{FF2B5EF4-FFF2-40B4-BE49-F238E27FC236}">
                <a16:creationId xmlns:a16="http://schemas.microsoft.com/office/drawing/2014/main" id="{704930B4-BA74-4DA2-9553-34D11241F5E9}"/>
              </a:ext>
            </a:extLst>
          </p:cNvPr>
          <p:cNvGraphicFramePr>
            <a:graphicFrameLocks noGrp="1"/>
          </p:cNvGraphicFramePr>
          <p:nvPr>
            <p:ph sz="quarter" idx="1"/>
            <p:extLst>
              <p:ext uri="{D42A27DB-BD31-4B8C-83A1-F6EECF244321}">
                <p14:modId xmlns:p14="http://schemas.microsoft.com/office/powerpoint/2010/main" val="3556112099"/>
              </p:ext>
            </p:extLst>
          </p:nvPr>
        </p:nvGraphicFramePr>
        <p:xfrm>
          <a:off x="401638" y="1527175"/>
          <a:ext cx="11339512"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drawing, food&#10;&#10;Description automatically generated">
            <a:extLst>
              <a:ext uri="{FF2B5EF4-FFF2-40B4-BE49-F238E27FC236}">
                <a16:creationId xmlns:a16="http://schemas.microsoft.com/office/drawing/2014/main" id="{D33074C7-EF12-42BE-8F41-9D654A9D69A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37744" y="2011680"/>
            <a:ext cx="2011680" cy="1664208"/>
          </a:xfrm>
          <a:prstGeom prst="rect">
            <a:avLst/>
          </a:prstGeom>
        </p:spPr>
      </p:pic>
      <p:pic>
        <p:nvPicPr>
          <p:cNvPr id="9" name="Picture 8" descr="A hand holding a remote control&#10;&#10;Description automatically generated">
            <a:extLst>
              <a:ext uri="{FF2B5EF4-FFF2-40B4-BE49-F238E27FC236}">
                <a16:creationId xmlns:a16="http://schemas.microsoft.com/office/drawing/2014/main" id="{9E7957EA-39B8-446E-A839-804E0E379DB8}"/>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58367" y="4370832"/>
            <a:ext cx="1162681" cy="814602"/>
          </a:xfrm>
          <a:prstGeom prst="rect">
            <a:avLst/>
          </a:prstGeom>
        </p:spPr>
      </p:pic>
    </p:spTree>
    <p:extLst>
      <p:ext uri="{BB962C8B-B14F-4D97-AF65-F5344CB8AC3E}">
        <p14:creationId xmlns:p14="http://schemas.microsoft.com/office/powerpoint/2010/main" val="3468526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4D971D-B9AD-4F60-8DBE-97FA3D5E5227}"/>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4" name="Picture 3" descr="A close up of text on a white background&#10;&#10;Description automatically generated">
            <a:extLst>
              <a:ext uri="{FF2B5EF4-FFF2-40B4-BE49-F238E27FC236}">
                <a16:creationId xmlns:a16="http://schemas.microsoft.com/office/drawing/2014/main" id="{2F9A1F4A-6BB6-4629-A618-CFE6F4FD83F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44752" y="1042416"/>
            <a:ext cx="9509760" cy="44093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00024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D931FC35-3C55-4378-BAF0-F9D42AC3242D}"/>
              </a:ext>
            </a:extLst>
          </p:cNvPr>
          <p:cNvSpPr>
            <a:spLocks noGrp="1"/>
          </p:cNvSpPr>
          <p:nvPr>
            <p:ph type="subTitle" idx="1"/>
          </p:nvPr>
        </p:nvSpPr>
        <p:spPr>
          <a:xfrm>
            <a:off x="1828800" y="3429000"/>
            <a:ext cx="8534400" cy="1600200"/>
          </a:xfrm>
        </p:spPr>
        <p:txBody>
          <a:bodyPr>
            <a:normAutofit/>
          </a:bodyPr>
          <a:lstStyle/>
          <a:p>
            <a:r>
              <a:rPr lang="en-US" sz="3600" dirty="0"/>
              <a:t>Debi Keane</a:t>
            </a:r>
          </a:p>
          <a:p>
            <a:r>
              <a:rPr lang="en-US" sz="3600" dirty="0"/>
              <a:t>delegate@aageorgia.org</a:t>
            </a:r>
          </a:p>
        </p:txBody>
      </p:sp>
      <p:sp>
        <p:nvSpPr>
          <p:cNvPr id="3" name="Footer Placeholder 2">
            <a:extLst>
              <a:ext uri="{FF2B5EF4-FFF2-40B4-BE49-F238E27FC236}">
                <a16:creationId xmlns:a16="http://schemas.microsoft.com/office/drawing/2014/main" id="{9C94B46D-C085-4A30-83B6-1692E86CD9E9}"/>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5" name="Title 4">
            <a:extLst>
              <a:ext uri="{FF2B5EF4-FFF2-40B4-BE49-F238E27FC236}">
                <a16:creationId xmlns:a16="http://schemas.microsoft.com/office/drawing/2014/main" id="{4E51AA97-319D-42F3-8914-314AE2299F5E}"/>
              </a:ext>
            </a:extLst>
          </p:cNvPr>
          <p:cNvSpPr>
            <a:spLocks noGrp="1"/>
          </p:cNvSpPr>
          <p:nvPr>
            <p:ph type="ctrTitle"/>
          </p:nvPr>
        </p:nvSpPr>
        <p:spPr/>
        <p:txBody>
          <a:bodyPr/>
          <a:lstStyle/>
          <a:p>
            <a:endParaRPr lang="en-US" dirty="0"/>
          </a:p>
        </p:txBody>
      </p:sp>
      <p:pic>
        <p:nvPicPr>
          <p:cNvPr id="8" name="Picture 7" descr="A picture containing drawing, food&#10;&#10;Description automatically generated">
            <a:extLst>
              <a:ext uri="{FF2B5EF4-FFF2-40B4-BE49-F238E27FC236}">
                <a16:creationId xmlns:a16="http://schemas.microsoft.com/office/drawing/2014/main" id="{514EE624-EE00-4444-BEEF-2F69F846E52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54480" y="533400"/>
            <a:ext cx="9290304" cy="1752600"/>
          </a:xfrm>
          <a:prstGeom prst="rect">
            <a:avLst/>
          </a:prstGeom>
        </p:spPr>
      </p:pic>
    </p:spTree>
    <p:extLst>
      <p:ext uri="{BB962C8B-B14F-4D97-AF65-F5344CB8AC3E}">
        <p14:creationId xmlns:p14="http://schemas.microsoft.com/office/powerpoint/2010/main" val="1620207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03719-E586-42B2-BE0C-769FCCB92F51}"/>
              </a:ext>
            </a:extLst>
          </p:cNvPr>
          <p:cNvSpPr>
            <a:spLocks noGrp="1"/>
          </p:cNvSpPr>
          <p:nvPr>
            <p:ph type="title"/>
          </p:nvPr>
        </p:nvSpPr>
        <p:spPr/>
        <p:txBody>
          <a:bodyPr>
            <a:normAutofit/>
          </a:bodyPr>
          <a:lstStyle/>
          <a:p>
            <a:r>
              <a:rPr lang="en-US" sz="4000" b="1" dirty="0"/>
              <a:t>GSR/DCM Kits</a:t>
            </a:r>
          </a:p>
        </p:txBody>
      </p:sp>
      <p:sp>
        <p:nvSpPr>
          <p:cNvPr id="3" name="Footer Placeholder 2">
            <a:extLst>
              <a:ext uri="{FF2B5EF4-FFF2-40B4-BE49-F238E27FC236}">
                <a16:creationId xmlns:a16="http://schemas.microsoft.com/office/drawing/2014/main" id="{BF81F587-E044-464D-8D78-C245AC53EDBD}"/>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10B6AE94-4706-4186-B1EF-312FACE8E303}"/>
              </a:ext>
            </a:extLst>
          </p:cNvPr>
          <p:cNvSpPr>
            <a:spLocks noGrp="1"/>
          </p:cNvSpPr>
          <p:nvPr>
            <p:ph sz="quarter" idx="1"/>
          </p:nvPr>
        </p:nvSpPr>
        <p:spPr/>
        <p:txBody>
          <a:bodyPr/>
          <a:lstStyle/>
          <a:p>
            <a:r>
              <a:rPr lang="en-US" dirty="0"/>
              <a:t>GSR/DCM Kits –If you have not received yours, it is available on aa.org</a:t>
            </a:r>
            <a:endParaRPr lang="en-US" dirty="0">
              <a:hlinkClick r:id="rId3"/>
            </a:endParaRPr>
          </a:p>
          <a:p>
            <a:pPr lvl="1"/>
            <a:r>
              <a:rPr lang="en-US" dirty="0">
                <a:hlinkClick r:id="rId3"/>
              </a:rPr>
              <a:t>https://www.aa.org/assets/en_US/en_GSR_list.pdf</a:t>
            </a:r>
            <a:endParaRPr lang="en-US" dirty="0"/>
          </a:p>
          <a:p>
            <a:pPr lvl="1"/>
            <a:r>
              <a:rPr lang="en-US" dirty="0">
                <a:hlinkClick r:id="rId4"/>
              </a:rPr>
              <a:t>https://www.aa.org/assets/en_US/f-153_DCM_Kit.pdf</a:t>
            </a:r>
            <a:endParaRPr lang="en-US" dirty="0"/>
          </a:p>
          <a:p>
            <a:endParaRPr lang="en-US" dirty="0"/>
          </a:p>
          <a:p>
            <a:endParaRPr lang="en-US" dirty="0"/>
          </a:p>
        </p:txBody>
      </p:sp>
      <p:pic>
        <p:nvPicPr>
          <p:cNvPr id="5" name="Picture 4">
            <a:extLst>
              <a:ext uri="{FF2B5EF4-FFF2-40B4-BE49-F238E27FC236}">
                <a16:creationId xmlns:a16="http://schemas.microsoft.com/office/drawing/2014/main" id="{2D4DB096-0B5B-4997-A392-5303FAAE4AB0}"/>
              </a:ext>
            </a:extLst>
          </p:cNvPr>
          <p:cNvPicPr>
            <a:picLocks noChangeAspect="1"/>
          </p:cNvPicPr>
          <p:nvPr/>
        </p:nvPicPr>
        <p:blipFill>
          <a:blip r:embed="rId5"/>
          <a:stretch>
            <a:fillRect/>
          </a:stretch>
        </p:blipFill>
        <p:spPr>
          <a:xfrm rot="601986">
            <a:off x="5835370" y="3336146"/>
            <a:ext cx="4714807" cy="2696727"/>
          </a:xfrm>
          <a:prstGeom prst="rect">
            <a:avLst/>
          </a:prstGeom>
          <a:ln w="57150">
            <a:solidFill>
              <a:srgbClr val="00B0F0"/>
            </a:solidFill>
          </a:ln>
        </p:spPr>
      </p:pic>
    </p:spTree>
    <p:extLst>
      <p:ext uri="{BB962C8B-B14F-4D97-AF65-F5344CB8AC3E}">
        <p14:creationId xmlns:p14="http://schemas.microsoft.com/office/powerpoint/2010/main" val="3916493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1507-E22C-444B-9F15-9482BB2ECE93}"/>
              </a:ext>
            </a:extLst>
          </p:cNvPr>
          <p:cNvSpPr>
            <a:spLocks noGrp="1"/>
          </p:cNvSpPr>
          <p:nvPr>
            <p:ph type="title"/>
          </p:nvPr>
        </p:nvSpPr>
        <p:spPr/>
        <p:txBody>
          <a:bodyPr>
            <a:normAutofit/>
          </a:bodyPr>
          <a:lstStyle/>
          <a:p>
            <a:r>
              <a:rPr lang="en-US" sz="4000" b="1" dirty="0"/>
              <a:t>Corrections</a:t>
            </a:r>
          </a:p>
        </p:txBody>
      </p:sp>
      <p:sp>
        <p:nvSpPr>
          <p:cNvPr id="3" name="Footer Placeholder 2">
            <a:extLst>
              <a:ext uri="{FF2B5EF4-FFF2-40B4-BE49-F238E27FC236}">
                <a16:creationId xmlns:a16="http://schemas.microsoft.com/office/drawing/2014/main" id="{34BD4849-1508-4E35-A7F7-00D573CECA7A}"/>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480D076B-D8AC-4577-98CF-64E316A77635}"/>
              </a:ext>
            </a:extLst>
          </p:cNvPr>
          <p:cNvSpPr>
            <a:spLocks noGrp="1"/>
          </p:cNvSpPr>
          <p:nvPr>
            <p:ph sz="quarter" idx="1"/>
          </p:nvPr>
        </p:nvSpPr>
        <p:spPr>
          <a:xfrm>
            <a:off x="402336" y="1554480"/>
            <a:ext cx="11338560" cy="5074920"/>
          </a:xfrm>
        </p:spPr>
        <p:txBody>
          <a:bodyPr>
            <a:noAutofit/>
          </a:bodyPr>
          <a:lstStyle/>
          <a:p>
            <a:r>
              <a:rPr lang="en-US" sz="2600" dirty="0"/>
              <a:t>The Corrections assignment desk at GSO has received more than 400 letters a month over the last quarter. </a:t>
            </a:r>
          </a:p>
          <a:p>
            <a:r>
              <a:rPr lang="en-US" sz="2600" dirty="0"/>
              <a:t>GSO is working on generating a data file on all meetings in correctional facilities. </a:t>
            </a:r>
          </a:p>
          <a:p>
            <a:r>
              <a:rPr lang="en-US" sz="2600" dirty="0"/>
              <a:t>GSO would like input on language alternatives to the terms currently used in corrections literature to refer to INMATES. </a:t>
            </a:r>
          </a:p>
          <a:p>
            <a:r>
              <a:rPr lang="en-US" sz="2600" dirty="0"/>
              <a:t> A letter to professionals in the parole and probations fields meant to raise awareness on Bridging the Gap will be added to the Corrections Kit. </a:t>
            </a:r>
          </a:p>
          <a:p>
            <a:r>
              <a:rPr lang="en-US" sz="2600" dirty="0"/>
              <a:t>AAWS Publishing Dept is working with the Grapevine to explore options in contracting with  digital implementation of literature into prisons. </a:t>
            </a:r>
          </a:p>
        </p:txBody>
      </p:sp>
    </p:spTree>
    <p:extLst>
      <p:ext uri="{BB962C8B-B14F-4D97-AF65-F5344CB8AC3E}">
        <p14:creationId xmlns:p14="http://schemas.microsoft.com/office/powerpoint/2010/main" val="3020447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61801-7EFA-43FA-91F7-670C527FE0E6}"/>
              </a:ext>
            </a:extLst>
          </p:cNvPr>
          <p:cNvSpPr>
            <a:spLocks noGrp="1"/>
          </p:cNvSpPr>
          <p:nvPr>
            <p:ph type="title"/>
          </p:nvPr>
        </p:nvSpPr>
        <p:spPr/>
        <p:txBody>
          <a:bodyPr>
            <a:normAutofit/>
          </a:bodyPr>
          <a:lstStyle/>
          <a:p>
            <a:r>
              <a:rPr lang="en-US" sz="4000" b="1" dirty="0"/>
              <a:t>Finance first Nine Months </a:t>
            </a:r>
          </a:p>
        </p:txBody>
      </p:sp>
      <p:sp>
        <p:nvSpPr>
          <p:cNvPr id="3" name="Footer Placeholder 2">
            <a:extLst>
              <a:ext uri="{FF2B5EF4-FFF2-40B4-BE49-F238E27FC236}">
                <a16:creationId xmlns:a16="http://schemas.microsoft.com/office/drawing/2014/main" id="{0983D66C-8CDD-4BFD-A997-0E5F9AAB3A64}"/>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F461D22D-BA95-4E32-A56E-CE6BA28A9A97}"/>
              </a:ext>
            </a:extLst>
          </p:cNvPr>
          <p:cNvSpPr>
            <a:spLocks noGrp="1"/>
          </p:cNvSpPr>
          <p:nvPr>
            <p:ph sz="quarter" idx="1"/>
          </p:nvPr>
        </p:nvSpPr>
        <p:spPr/>
        <p:txBody>
          <a:bodyPr>
            <a:normAutofit lnSpcReduction="10000"/>
          </a:bodyPr>
          <a:lstStyle/>
          <a:p>
            <a:r>
              <a:rPr lang="en-US" sz="3200" dirty="0"/>
              <a:t>Literature sales were 1.7%  less than budget and 2.7% higher than last year. Gross profit from Literature was $7,292,987</a:t>
            </a:r>
          </a:p>
          <a:p>
            <a:r>
              <a:rPr lang="en-US" sz="3200" dirty="0"/>
              <a:t>Contributions 4.9% higher than budget $6,197,296</a:t>
            </a:r>
          </a:p>
          <a:p>
            <a:pPr lvl="1"/>
            <a:r>
              <a:rPr lang="en-US" dirty="0"/>
              <a:t>Online contributions accounts for 10.73% of total contributions.</a:t>
            </a:r>
          </a:p>
          <a:p>
            <a:r>
              <a:rPr lang="en-US" sz="3200" dirty="0"/>
              <a:t>Total revenue- $13,489,284 2.49% greater than budget; 3.76% greater than last year</a:t>
            </a:r>
          </a:p>
          <a:p>
            <a:r>
              <a:rPr lang="en-US" sz="3200" dirty="0"/>
              <a:t>Expenses- 9.94% greater than last year at 4.53% greater than budget.</a:t>
            </a:r>
          </a:p>
          <a:p>
            <a:pPr lvl="1"/>
            <a:r>
              <a:rPr lang="en-US" dirty="0"/>
              <a:t>Professional fees (contract reviews-ERP contract review was very expensive). AAWS is working on creating a policy for contract reviews and contracted services.</a:t>
            </a:r>
          </a:p>
        </p:txBody>
      </p:sp>
    </p:spTree>
    <p:extLst>
      <p:ext uri="{BB962C8B-B14F-4D97-AF65-F5344CB8AC3E}">
        <p14:creationId xmlns:p14="http://schemas.microsoft.com/office/powerpoint/2010/main" val="970189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F40A020-3364-428E-8849-A376E16925E9}"/>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5" name="2020 Animation 20 sec">
            <a:hlinkClick r:id="" action="ppaction://media"/>
            <a:extLst>
              <a:ext uri="{FF2B5EF4-FFF2-40B4-BE49-F238E27FC236}">
                <a16:creationId xmlns:a16="http://schemas.microsoft.com/office/drawing/2014/main" id="{F2C54AC2-2C81-4C7C-BCB4-7A8C497EE112}"/>
              </a:ext>
            </a:extLst>
          </p:cNvPr>
          <p:cNvPicPr>
            <a:picLocks noGrp="1" noChangeAspect="1"/>
          </p:cNvPicPr>
          <p:nvPr>
            <p:ph sz="quarter" idx="4294967295"/>
            <a:videoFile r:link="rId2"/>
            <p:extLst>
              <p:ext uri="{DAA4B4D4-6D71-4841-9C94-3DE7FCFB9230}">
                <p14:media xmlns:p14="http://schemas.microsoft.com/office/powerpoint/2010/main" r:embed="rId1"/>
              </p:ext>
            </p:extLst>
          </p:nvPr>
        </p:nvPicPr>
        <p:blipFill>
          <a:blip r:embed="rId5"/>
          <a:stretch>
            <a:fillRect/>
          </a:stretch>
        </p:blipFill>
        <p:spPr>
          <a:xfrm>
            <a:off x="5617627" y="756074"/>
            <a:ext cx="5863173" cy="3482501"/>
          </a:xfrm>
        </p:spPr>
      </p:pic>
      <p:pic>
        <p:nvPicPr>
          <p:cNvPr id="12" name="Picture 11">
            <a:extLst>
              <a:ext uri="{FF2B5EF4-FFF2-40B4-BE49-F238E27FC236}">
                <a16:creationId xmlns:a16="http://schemas.microsoft.com/office/drawing/2014/main" id="{300BA704-B061-4993-AB40-986129B2B761}"/>
              </a:ext>
            </a:extLst>
          </p:cNvPr>
          <p:cNvPicPr>
            <a:picLocks noChangeAspect="1"/>
          </p:cNvPicPr>
          <p:nvPr/>
        </p:nvPicPr>
        <p:blipFill>
          <a:blip r:embed="rId6"/>
          <a:stretch>
            <a:fillRect/>
          </a:stretch>
        </p:blipFill>
        <p:spPr>
          <a:xfrm>
            <a:off x="711200" y="680937"/>
            <a:ext cx="4152900" cy="5286476"/>
          </a:xfrm>
          <a:prstGeom prst="rect">
            <a:avLst/>
          </a:prstGeom>
        </p:spPr>
      </p:pic>
      <p:sp>
        <p:nvSpPr>
          <p:cNvPr id="15" name="Rectangle 14">
            <a:extLst>
              <a:ext uri="{FF2B5EF4-FFF2-40B4-BE49-F238E27FC236}">
                <a16:creationId xmlns:a16="http://schemas.microsoft.com/office/drawing/2014/main" id="{53D73CAB-6256-4083-9E9E-08408A3D4032}"/>
              </a:ext>
            </a:extLst>
          </p:cNvPr>
          <p:cNvSpPr/>
          <p:nvPr/>
        </p:nvSpPr>
        <p:spPr>
          <a:xfrm rot="10800000" flipV="1">
            <a:off x="7101190" y="4751866"/>
            <a:ext cx="4379608" cy="707886"/>
          </a:xfrm>
          <a:prstGeom prst="rect">
            <a:avLst/>
          </a:prstGeom>
        </p:spPr>
        <p:txBody>
          <a:bodyPr wrap="square">
            <a:spAutoFit/>
          </a:bodyPr>
          <a:lstStyle/>
          <a:p>
            <a:r>
              <a:rPr lang="en-US" sz="4000" dirty="0">
                <a:solidFill>
                  <a:srgbClr val="FF3300"/>
                </a:solidFill>
                <a:hlinkClick r:id="rId7">
                  <a:extLst>
                    <a:ext uri="{A12FA001-AC4F-418D-AE19-62706E023703}">
                      <ahyp:hlinkClr xmlns:ahyp="http://schemas.microsoft.com/office/drawing/2018/hyperlinkcolor" val="tx"/>
                    </a:ext>
                  </a:extLst>
                </a:hlinkClick>
              </a:rPr>
              <a:t>Registration</a:t>
            </a:r>
            <a:endParaRPr lang="en-US" sz="4000" dirty="0">
              <a:solidFill>
                <a:srgbClr val="FF3300"/>
              </a:solidFill>
            </a:endParaRPr>
          </a:p>
        </p:txBody>
      </p:sp>
    </p:spTree>
    <p:extLst>
      <p:ext uri="{BB962C8B-B14F-4D97-AF65-F5344CB8AC3E}">
        <p14:creationId xmlns:p14="http://schemas.microsoft.com/office/powerpoint/2010/main" val="251713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6410DB-5CBB-46C3-82E8-3EF496BE019C}"/>
              </a:ext>
            </a:extLst>
          </p:cNvPr>
          <p:cNvSpPr>
            <a:spLocks noGrp="1"/>
          </p:cNvSpPr>
          <p:nvPr>
            <p:ph type="title"/>
          </p:nvPr>
        </p:nvSpPr>
        <p:spPr/>
        <p:txBody>
          <a:bodyPr>
            <a:normAutofit/>
          </a:bodyPr>
          <a:lstStyle/>
          <a:p>
            <a:r>
              <a:rPr lang="en-US" sz="3600" b="1" dirty="0"/>
              <a:t>Technology, Communications, and Services</a:t>
            </a:r>
          </a:p>
        </p:txBody>
      </p:sp>
      <p:sp>
        <p:nvSpPr>
          <p:cNvPr id="2" name="Footer Placeholder 1">
            <a:extLst>
              <a:ext uri="{FF2B5EF4-FFF2-40B4-BE49-F238E27FC236}">
                <a16:creationId xmlns:a16="http://schemas.microsoft.com/office/drawing/2014/main" id="{F28F2611-BFD8-4D08-90AC-E57EC2C95FDA}"/>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3" name="Picture 2">
            <a:extLst>
              <a:ext uri="{FF2B5EF4-FFF2-40B4-BE49-F238E27FC236}">
                <a16:creationId xmlns:a16="http://schemas.microsoft.com/office/drawing/2014/main" id="{F6737247-58E9-4C08-B3F2-4B85630C78C1}"/>
              </a:ext>
            </a:extLst>
          </p:cNvPr>
          <p:cNvPicPr>
            <a:picLocks noChangeAspect="1"/>
          </p:cNvPicPr>
          <p:nvPr/>
        </p:nvPicPr>
        <p:blipFill>
          <a:blip r:embed="rId3"/>
          <a:stretch>
            <a:fillRect/>
          </a:stretch>
        </p:blipFill>
        <p:spPr>
          <a:xfrm>
            <a:off x="711200" y="1595191"/>
            <a:ext cx="5181600" cy="2245353"/>
          </a:xfrm>
          <a:prstGeom prst="rect">
            <a:avLst/>
          </a:prstGeom>
          <a:ln w="57150">
            <a:solidFill>
              <a:srgbClr val="002060"/>
            </a:solidFill>
          </a:ln>
        </p:spPr>
      </p:pic>
      <p:pic>
        <p:nvPicPr>
          <p:cNvPr id="5" name="Picture 4">
            <a:extLst>
              <a:ext uri="{FF2B5EF4-FFF2-40B4-BE49-F238E27FC236}">
                <a16:creationId xmlns:a16="http://schemas.microsoft.com/office/drawing/2014/main" id="{F128B8C6-529A-4E59-95B8-A00DFFAB0B2E}"/>
              </a:ext>
            </a:extLst>
          </p:cNvPr>
          <p:cNvPicPr>
            <a:picLocks noChangeAspect="1"/>
          </p:cNvPicPr>
          <p:nvPr/>
        </p:nvPicPr>
        <p:blipFill>
          <a:blip r:embed="rId4"/>
          <a:stretch>
            <a:fillRect/>
          </a:stretch>
        </p:blipFill>
        <p:spPr>
          <a:xfrm>
            <a:off x="6693407" y="1544312"/>
            <a:ext cx="4468369" cy="2296232"/>
          </a:xfrm>
          <a:prstGeom prst="rect">
            <a:avLst/>
          </a:prstGeom>
          <a:ln w="38100">
            <a:solidFill>
              <a:srgbClr val="002060"/>
            </a:solidFill>
          </a:ln>
        </p:spPr>
      </p:pic>
      <p:pic>
        <p:nvPicPr>
          <p:cNvPr id="6" name="Picture 5">
            <a:extLst>
              <a:ext uri="{FF2B5EF4-FFF2-40B4-BE49-F238E27FC236}">
                <a16:creationId xmlns:a16="http://schemas.microsoft.com/office/drawing/2014/main" id="{DDFD6E22-D373-45CA-BF03-7BAFF7A06DF8}"/>
              </a:ext>
            </a:extLst>
          </p:cNvPr>
          <p:cNvPicPr>
            <a:picLocks noChangeAspect="1"/>
          </p:cNvPicPr>
          <p:nvPr/>
        </p:nvPicPr>
        <p:blipFill>
          <a:blip r:embed="rId5"/>
          <a:stretch>
            <a:fillRect/>
          </a:stretch>
        </p:blipFill>
        <p:spPr>
          <a:xfrm>
            <a:off x="711200" y="4095738"/>
            <a:ext cx="5181600" cy="2245353"/>
          </a:xfrm>
          <a:prstGeom prst="rect">
            <a:avLst/>
          </a:prstGeom>
          <a:ln w="57150">
            <a:solidFill>
              <a:srgbClr val="002060"/>
            </a:solidFill>
          </a:ln>
        </p:spPr>
      </p:pic>
      <p:pic>
        <p:nvPicPr>
          <p:cNvPr id="7" name="Picture 6">
            <a:extLst>
              <a:ext uri="{FF2B5EF4-FFF2-40B4-BE49-F238E27FC236}">
                <a16:creationId xmlns:a16="http://schemas.microsoft.com/office/drawing/2014/main" id="{DB41FAC9-5402-479D-A4D7-E88128C827E2}"/>
              </a:ext>
            </a:extLst>
          </p:cNvPr>
          <p:cNvPicPr>
            <a:picLocks noChangeAspect="1"/>
          </p:cNvPicPr>
          <p:nvPr/>
        </p:nvPicPr>
        <p:blipFill>
          <a:blip r:embed="rId6"/>
          <a:stretch>
            <a:fillRect/>
          </a:stretch>
        </p:blipFill>
        <p:spPr>
          <a:xfrm>
            <a:off x="6693407" y="4095737"/>
            <a:ext cx="4447407" cy="2136301"/>
          </a:xfrm>
          <a:prstGeom prst="rect">
            <a:avLst/>
          </a:prstGeom>
          <a:ln w="57150">
            <a:solidFill>
              <a:srgbClr val="002060"/>
            </a:solidFill>
          </a:ln>
        </p:spPr>
      </p:pic>
    </p:spTree>
    <p:extLst>
      <p:ext uri="{BB962C8B-B14F-4D97-AF65-F5344CB8AC3E}">
        <p14:creationId xmlns:p14="http://schemas.microsoft.com/office/powerpoint/2010/main" val="1139468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F6E6-81D1-4F72-B67E-1F14105530B5}"/>
              </a:ext>
            </a:extLst>
          </p:cNvPr>
          <p:cNvSpPr>
            <a:spLocks noGrp="1"/>
          </p:cNvSpPr>
          <p:nvPr>
            <p:ph type="title"/>
          </p:nvPr>
        </p:nvSpPr>
        <p:spPr/>
        <p:txBody>
          <a:bodyPr>
            <a:normAutofit/>
          </a:bodyPr>
          <a:lstStyle/>
          <a:p>
            <a:r>
              <a:rPr lang="en-US" sz="4000" b="1" dirty="0"/>
              <a:t>Playlists on YouTube</a:t>
            </a:r>
          </a:p>
        </p:txBody>
      </p:sp>
      <p:sp>
        <p:nvSpPr>
          <p:cNvPr id="3" name="Footer Placeholder 2">
            <a:extLst>
              <a:ext uri="{FF2B5EF4-FFF2-40B4-BE49-F238E27FC236}">
                <a16:creationId xmlns:a16="http://schemas.microsoft.com/office/drawing/2014/main" id="{2BA499BF-2C56-4AF3-AD36-56D008871541}"/>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5" name="Content Placeholder 4">
            <a:extLst>
              <a:ext uri="{FF2B5EF4-FFF2-40B4-BE49-F238E27FC236}">
                <a16:creationId xmlns:a16="http://schemas.microsoft.com/office/drawing/2014/main" id="{5E52021F-A2EF-4BE5-A620-0B949A9B8F17}"/>
              </a:ext>
            </a:extLst>
          </p:cNvPr>
          <p:cNvPicPr>
            <a:picLocks noGrp="1" noChangeAspect="1"/>
          </p:cNvPicPr>
          <p:nvPr>
            <p:ph sz="quarter" idx="1"/>
          </p:nvPr>
        </p:nvPicPr>
        <p:blipFill>
          <a:blip r:embed="rId3"/>
          <a:stretch>
            <a:fillRect/>
          </a:stretch>
        </p:blipFill>
        <p:spPr>
          <a:xfrm>
            <a:off x="1092682" y="1527175"/>
            <a:ext cx="9957423" cy="4572000"/>
          </a:xfrm>
          <a:prstGeom prst="rect">
            <a:avLst/>
          </a:prstGeom>
        </p:spPr>
      </p:pic>
    </p:spTree>
    <p:extLst>
      <p:ext uri="{BB962C8B-B14F-4D97-AF65-F5344CB8AC3E}">
        <p14:creationId xmlns:p14="http://schemas.microsoft.com/office/powerpoint/2010/main" val="253259778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TotalTime>
  <Words>3113</Words>
  <Application>Microsoft Office PowerPoint</Application>
  <PresentationFormat>Widescreen</PresentationFormat>
  <Paragraphs>264</Paragraphs>
  <Slides>37</Slides>
  <Notes>28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Georgia</vt:lpstr>
      <vt:lpstr>Wingdings</vt:lpstr>
      <vt:lpstr>Wingdings 2</vt:lpstr>
      <vt:lpstr>Civic</vt:lpstr>
      <vt:lpstr>Area 16 Alcoholics Anonymous Georgia State Service Assembly January 19, 2020</vt:lpstr>
      <vt:lpstr>PowerPoint Presentation</vt:lpstr>
      <vt:lpstr>Alcoholics Anonymous World Services (A.A.W.S.)</vt:lpstr>
      <vt:lpstr>GSR/DCM Kits</vt:lpstr>
      <vt:lpstr>Corrections</vt:lpstr>
      <vt:lpstr>Finance first Nine Months </vt:lpstr>
      <vt:lpstr>PowerPoint Presentation</vt:lpstr>
      <vt:lpstr>Technology, Communications, and Services</vt:lpstr>
      <vt:lpstr>Playlists on YouTube</vt:lpstr>
      <vt:lpstr>Doors PSA</vt:lpstr>
      <vt:lpstr>Grassroots Sharing on AA and Technology</vt:lpstr>
      <vt:lpstr>PowerPoint Presentation</vt:lpstr>
      <vt:lpstr>Supporting our Primary Purpose</vt:lpstr>
      <vt:lpstr>What Would Bill Wilson DO?</vt:lpstr>
      <vt:lpstr> Extending the Hand of A.A. </vt:lpstr>
      <vt:lpstr>Literature</vt:lpstr>
      <vt:lpstr>We Need Your Input</vt:lpstr>
      <vt:lpstr>Publishing</vt:lpstr>
      <vt:lpstr>From the International Desk</vt:lpstr>
      <vt:lpstr>Grapevine/La Vina</vt:lpstr>
      <vt:lpstr>Archives</vt:lpstr>
      <vt:lpstr>Public Information</vt:lpstr>
      <vt:lpstr>Treatment/Accessibilities</vt:lpstr>
      <vt:lpstr>GSO Staff Positions</vt:lpstr>
      <vt:lpstr>What’s New from GSSA</vt:lpstr>
      <vt:lpstr>Communications Audit- Next Steps</vt:lpstr>
      <vt:lpstr> Be more effective in attracting and retaining those in need of recovery, the Professional Community, AA Members and improve public perception.</vt:lpstr>
      <vt:lpstr>Strengthen and unify our messaging.</vt:lpstr>
      <vt:lpstr>Leverage our history to become more impactful communicators.</vt:lpstr>
      <vt:lpstr>Provide guidance in the use of social media and other interactive tools to more deeply engage the fellowship.</vt:lpstr>
      <vt:lpstr>GSB Strategic Plan</vt:lpstr>
      <vt:lpstr>Area 16 Status Update</vt:lpstr>
      <vt:lpstr>Area Committees</vt:lpstr>
      <vt:lpstr>Vote Today</vt:lpstr>
      <vt:lpstr>Ad Hoc Committee Reports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70th General Service Conference Theme (2020)</dc:title>
  <dc:creator>Debi Keane</dc:creator>
  <cp:lastModifiedBy>Debi Keane</cp:lastModifiedBy>
  <cp:revision>71</cp:revision>
  <cp:lastPrinted>2020-01-12T15:39:01Z</cp:lastPrinted>
  <dcterms:created xsi:type="dcterms:W3CDTF">2019-09-01T13:48:37Z</dcterms:created>
  <dcterms:modified xsi:type="dcterms:W3CDTF">2020-01-20T01:41:44Z</dcterms:modified>
</cp:coreProperties>
</file>