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2"/>
  </p:notesMasterIdLst>
  <p:sldIdLst>
    <p:sldId id="286" r:id="rId2"/>
    <p:sldId id="340" r:id="rId3"/>
    <p:sldId id="339" r:id="rId4"/>
    <p:sldId id="288" r:id="rId5"/>
    <p:sldId id="261" r:id="rId6"/>
    <p:sldId id="262" r:id="rId7"/>
    <p:sldId id="289" r:id="rId8"/>
    <p:sldId id="290" r:id="rId9"/>
    <p:sldId id="291" r:id="rId10"/>
    <p:sldId id="292" r:id="rId11"/>
    <p:sldId id="293" r:id="rId12"/>
    <p:sldId id="283" r:id="rId13"/>
    <p:sldId id="341" r:id="rId14"/>
    <p:sldId id="342" r:id="rId15"/>
    <p:sldId id="281" r:id="rId16"/>
    <p:sldId id="296" r:id="rId17"/>
    <p:sldId id="297" r:id="rId18"/>
    <p:sldId id="294" r:id="rId19"/>
    <p:sldId id="326" r:id="rId20"/>
    <p:sldId id="300" r:id="rId21"/>
    <p:sldId id="299" r:id="rId22"/>
    <p:sldId id="302" r:id="rId23"/>
    <p:sldId id="301" r:id="rId24"/>
    <p:sldId id="343" r:id="rId25"/>
    <p:sldId id="344" r:id="rId26"/>
    <p:sldId id="313" r:id="rId27"/>
    <p:sldId id="298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04" r:id="rId37"/>
    <p:sldId id="305" r:id="rId38"/>
    <p:sldId id="314" r:id="rId39"/>
    <p:sldId id="353" r:id="rId40"/>
    <p:sldId id="354" r:id="rId41"/>
    <p:sldId id="303" r:id="rId42"/>
    <p:sldId id="355" r:id="rId43"/>
    <p:sldId id="356" r:id="rId44"/>
    <p:sldId id="306" r:id="rId45"/>
    <p:sldId id="307" r:id="rId46"/>
    <p:sldId id="320" r:id="rId47"/>
    <p:sldId id="317" r:id="rId48"/>
    <p:sldId id="321" r:id="rId49"/>
    <p:sldId id="318" r:id="rId50"/>
    <p:sldId id="322" r:id="rId51"/>
    <p:sldId id="319" r:id="rId52"/>
    <p:sldId id="308" r:id="rId53"/>
    <p:sldId id="309" r:id="rId54"/>
    <p:sldId id="311" r:id="rId55"/>
    <p:sldId id="324" r:id="rId56"/>
    <p:sldId id="310" r:id="rId57"/>
    <p:sldId id="327" r:id="rId58"/>
    <p:sldId id="328" r:id="rId59"/>
    <p:sldId id="329" r:id="rId60"/>
    <p:sldId id="330" r:id="rId61"/>
    <p:sldId id="331" r:id="rId62"/>
    <p:sldId id="332" r:id="rId63"/>
    <p:sldId id="270" r:id="rId64"/>
    <p:sldId id="333" r:id="rId65"/>
    <p:sldId id="334" r:id="rId66"/>
    <p:sldId id="335" r:id="rId67"/>
    <p:sldId id="336" r:id="rId68"/>
    <p:sldId id="277" r:id="rId69"/>
    <p:sldId id="337" r:id="rId70"/>
    <p:sldId id="338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9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6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EFDCA-ED13-6D4F-9BF7-3AAC51D493B7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6BBB3-8A62-0849-AFA6-9A1308D1B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Change Grapevine to LaVina, and translate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Grapevine Representatives to </a:t>
            </a:r>
            <a:r>
              <a:rPr lang="en-US" dirty="0" err="1" smtClean="0"/>
              <a:t>LaVina</a:t>
            </a:r>
            <a:r>
              <a:rPr lang="en-US" dirty="0" smtClean="0"/>
              <a:t> Representatives, and translate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</a:t>
            </a:r>
            <a:r>
              <a:rPr lang="en-US" baseline="0" dirty="0" smtClean="0"/>
              <a:t> header—(merchandise includes books, </a:t>
            </a:r>
            <a:r>
              <a:rPr lang="en-US" baseline="0" dirty="0" err="1" smtClean="0"/>
              <a:t>cds</a:t>
            </a:r>
            <a:r>
              <a:rPr lang="en-US" baseline="0" dirty="0" smtClean="0"/>
              <a:t>, calendars, slogans,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</a:t>
            </a:r>
            <a:r>
              <a:rPr lang="en-US" baseline="0" dirty="0" smtClean="0"/>
              <a:t> “Grapevine Homepage”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page to District </a:t>
            </a:r>
            <a:r>
              <a:rPr lang="en-US" dirty="0" err="1" smtClean="0"/>
              <a:t>LaVina</a:t>
            </a:r>
            <a:r>
              <a:rPr lang="en-US" dirty="0" smtClean="0"/>
              <a:t> Reps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Translate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</a:t>
            </a:r>
            <a:r>
              <a:rPr lang="en-US" baseline="0" dirty="0" smtClean="0"/>
              <a:t>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</a:t>
            </a:r>
            <a:r>
              <a:rPr lang="en-US" baseline="0" dirty="0" smtClean="0"/>
              <a:t>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</a:t>
            </a:r>
            <a:r>
              <a:rPr lang="en-US" baseline="0" smtClean="0"/>
              <a:t> changes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changes to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BBB3-8A62-0849-AFA6-9A1308D1B6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845D-C157-994B-9FA6-9236551AA526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864A-2E3C-8A4C-8952-B2392AA6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grapevine.org" TargetMode="Externa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grapevine.org/" TargetMode="External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hyperlink" Target="mailto:grapevine@aageorgia.org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0500" y="238125"/>
            <a:ext cx="8750300" cy="66198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         </a:t>
            </a:r>
          </a:p>
          <a:p>
            <a:pPr>
              <a:buNone/>
            </a:pPr>
            <a:r>
              <a:rPr lang="en-US" sz="4000" dirty="0" smtClean="0">
                <a:latin typeface="Georgia" pitchFamily="18" charset="0"/>
              </a:rPr>
              <a:t>              </a:t>
            </a: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Bienvenidos</a:t>
            </a: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 al Taller de</a:t>
            </a:r>
          </a:p>
          <a:p>
            <a:pPr>
              <a:buNone/>
            </a:pPr>
            <a:r>
              <a:rPr lang="en-US" sz="4000" dirty="0" smtClean="0">
                <a:latin typeface="Georgia" pitchFamily="18" charset="0"/>
              </a:rPr>
              <a:t>                     La </a:t>
            </a:r>
            <a:r>
              <a:rPr lang="en-US" sz="4000" dirty="0" err="1" smtClean="0">
                <a:latin typeface="Georgia" pitchFamily="18" charset="0"/>
              </a:rPr>
              <a:t>Viña</a:t>
            </a:r>
            <a:r>
              <a:rPr lang="en-US" sz="4000" dirty="0" smtClean="0">
                <a:latin typeface="Georgia" pitchFamily="18" charset="0"/>
              </a:rPr>
              <a:t> de GSSA</a:t>
            </a:r>
            <a:endParaRPr lang="en-US" sz="4000" dirty="0" smtClean="0">
              <a:solidFill>
                <a:schemeClr val="tx1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4400" dirty="0" smtClean="0">
                <a:solidFill>
                  <a:schemeClr val="tx1"/>
                </a:solidFill>
                <a:latin typeface="Georgia" pitchFamily="18" charset="0"/>
              </a:rPr>
              <a:t>             </a:t>
            </a:r>
          </a:p>
          <a:p>
            <a:endParaRPr lang="en-US" sz="3600" dirty="0" smtClean="0">
              <a:solidFill>
                <a:schemeClr val="tx1"/>
              </a:solidFill>
              <a:latin typeface="Georgia" pitchFamily="18" charset="0"/>
            </a:endParaRPr>
          </a:p>
          <a:p>
            <a:pPr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Janie C., 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Coordinadora</a:t>
            </a:r>
            <a:endParaRPr lang="en-US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Dorman P</a:t>
            </a:r>
            <a:r>
              <a:rPr lang="en-US" dirty="0" smtClean="0">
                <a:latin typeface="Georgia" pitchFamily="18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Coordinador</a:t>
            </a:r>
            <a:endParaRPr lang="en-US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Janie\AppData\Local\Microsoft\Windows\Temporary Internet Files\Content.IE5\083FGP33\MC90041355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70" y="2728912"/>
            <a:ext cx="2251955" cy="1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670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Noticias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desde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" name="Content Placeholder 5" descr="noticias desde LaV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5842" r="-45842"/>
          <a:stretch>
            <a:fillRect/>
          </a:stretch>
        </p:blipFill>
        <p:spPr>
          <a:xfrm>
            <a:off x="457200" y="902670"/>
            <a:ext cx="8229600" cy="56060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6639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La </a:t>
            </a:r>
            <a:r>
              <a:rPr lang="en-US" dirty="0" err="1" smtClean="0">
                <a:latin typeface="Georgia" pitchFamily="18" charset="0"/>
              </a:rPr>
              <a:t>Esquina</a:t>
            </a:r>
            <a:r>
              <a:rPr lang="en-US" dirty="0" smtClean="0">
                <a:latin typeface="Georgia" pitchFamily="18" charset="0"/>
              </a:rPr>
              <a:t> del RLV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1041400"/>
            <a:ext cx="8229600" cy="5460999"/>
          </a:xfrm>
        </p:spPr>
      </p:pic>
      <p:sp>
        <p:nvSpPr>
          <p:cNvPr id="9" name="Down Arrow 8"/>
          <p:cNvSpPr/>
          <p:nvPr/>
        </p:nvSpPr>
        <p:spPr>
          <a:xfrm rot="19276438">
            <a:off x="5747367" y="589093"/>
            <a:ext cx="386783" cy="22783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6639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Noticias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desde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866640"/>
            <a:ext cx="8229600" cy="5711960"/>
          </a:xfrm>
        </p:spPr>
      </p:pic>
      <p:sp>
        <p:nvSpPr>
          <p:cNvPr id="9" name="Down Arrow 8"/>
          <p:cNvSpPr/>
          <p:nvPr/>
        </p:nvSpPr>
        <p:spPr>
          <a:xfrm rot="19477467">
            <a:off x="5502184" y="710509"/>
            <a:ext cx="385951" cy="236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Manual del RLV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00" r="-8300"/>
          <a:stretch>
            <a:fillRect/>
          </a:stretch>
        </p:blipFill>
        <p:spPr>
          <a:xfrm>
            <a:off x="457200" y="1028700"/>
            <a:ext cx="8229600" cy="5537200"/>
          </a:xfrm>
        </p:spPr>
      </p:pic>
      <p:sp>
        <p:nvSpPr>
          <p:cNvPr id="5" name="Down Arrow 4"/>
          <p:cNvSpPr/>
          <p:nvPr/>
        </p:nvSpPr>
        <p:spPr>
          <a:xfrm rot="19806273">
            <a:off x="5895163" y="612120"/>
            <a:ext cx="399533" cy="26794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/>
                <a:cs typeface="Book Antiqua"/>
              </a:rPr>
              <a:t>Manual del RLV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manual l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5033" r="-75033"/>
          <a:stretch>
            <a:fillRect/>
          </a:stretch>
        </p:blipFill>
        <p:spPr>
          <a:xfrm>
            <a:off x="457200" y="1417638"/>
            <a:ext cx="8229600" cy="50720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67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Georgia" pitchFamily="18" charset="0"/>
              </a:rPr>
              <a:t>Preguntas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Más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Frecuentes</a:t>
            </a:r>
            <a:r>
              <a:rPr lang="en-US" sz="3600" dirty="0" smtClean="0">
                <a:latin typeface="Georgia" pitchFamily="18" charset="0"/>
              </a:rPr>
              <a:t> del RLV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902670"/>
            <a:ext cx="8229600" cy="5510830"/>
          </a:xfrm>
        </p:spPr>
      </p:pic>
      <p:sp>
        <p:nvSpPr>
          <p:cNvPr id="8" name="Down Arrow 7"/>
          <p:cNvSpPr/>
          <p:nvPr/>
        </p:nvSpPr>
        <p:spPr>
          <a:xfrm rot="20135246">
            <a:off x="6163709" y="774141"/>
            <a:ext cx="401475" cy="24470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>
            <a:normAutofit fontScale="90000"/>
          </a:bodyPr>
          <a:lstStyle/>
          <a:p>
            <a:r>
              <a:rPr lang="en-US" sz="4444" dirty="0" err="1" smtClean="0">
                <a:latin typeface="Book Antiqua"/>
                <a:cs typeface="Book Antiqua"/>
              </a:rPr>
              <a:t>Preguntas</a:t>
            </a:r>
            <a:r>
              <a:rPr lang="en-US" sz="4444" dirty="0" smtClean="0">
                <a:latin typeface="Book Antiqua"/>
                <a:cs typeface="Book Antiqua"/>
              </a:rPr>
              <a:t> </a:t>
            </a:r>
            <a:r>
              <a:rPr lang="en-US" sz="4444" dirty="0" err="1" smtClean="0">
                <a:latin typeface="Book Antiqua"/>
                <a:cs typeface="Book Antiqua"/>
              </a:rPr>
              <a:t>Más</a:t>
            </a:r>
            <a:r>
              <a:rPr lang="en-US" sz="4444" dirty="0" smtClean="0">
                <a:latin typeface="Book Antiqua"/>
                <a:cs typeface="Book Antiqua"/>
              </a:rPr>
              <a:t> </a:t>
            </a:r>
            <a:r>
              <a:rPr lang="en-US" sz="4444" dirty="0" err="1" smtClean="0">
                <a:latin typeface="Book Antiqua"/>
                <a:cs typeface="Book Antiqua"/>
              </a:rPr>
              <a:t>Frecuentes</a:t>
            </a:r>
            <a:r>
              <a:rPr lang="en-US" dirty="0" smtClean="0">
                <a:latin typeface="Arial"/>
                <a:cs typeface="Arial"/>
              </a:rPr>
              <a:t>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Book Antiqua"/>
                <a:cs typeface="Book Antiqua"/>
              </a:rPr>
              <a:t>Acerca</a:t>
            </a:r>
            <a:r>
              <a:rPr lang="en-US" dirty="0" smtClean="0">
                <a:latin typeface="Book Antiqua"/>
                <a:cs typeface="Book Antiqua"/>
              </a:rPr>
              <a:t> del RLV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Content Placeholder 3" descr="pregunta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457200" y="1417638"/>
            <a:ext cx="8229600" cy="524986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Formulario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para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Registrarse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984250"/>
            <a:ext cx="8229600" cy="5403850"/>
          </a:xfrm>
        </p:spPr>
      </p:pic>
      <p:sp>
        <p:nvSpPr>
          <p:cNvPr id="8" name="Down Arrow 7"/>
          <p:cNvSpPr/>
          <p:nvPr/>
        </p:nvSpPr>
        <p:spPr>
          <a:xfrm rot="20011624">
            <a:off x="5940809" y="761406"/>
            <a:ext cx="365242" cy="27994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092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Georgia" pitchFamily="18" charset="0"/>
              </a:rPr>
              <a:t>Registro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Cambio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Dirección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6" name="Content Placeholder 5" descr="registro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12439" r="-112439"/>
          <a:stretch>
            <a:fillRect/>
          </a:stretch>
        </p:blipFill>
        <p:spPr>
          <a:xfrm>
            <a:off x="0" y="1485900"/>
            <a:ext cx="9144000" cy="47117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Recibirá</a:t>
            </a:r>
            <a:r>
              <a:rPr lang="en-US" dirty="0" smtClean="0">
                <a:latin typeface="Georgia" pitchFamily="18" charset="0"/>
              </a:rPr>
              <a:t>…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Georgia" pitchFamily="18" charset="0"/>
              </a:rPr>
              <a:t>Un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estuche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de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Representante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Viña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que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contiene</a:t>
            </a:r>
            <a:r>
              <a:rPr lang="en-US" dirty="0" smtClean="0">
                <a:latin typeface="Georgia" pitchFamily="18" charset="0"/>
              </a:rPr>
              <a:t>: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¿</a:t>
            </a:r>
            <a:r>
              <a:rPr lang="en-US" dirty="0" err="1" smtClean="0">
                <a:latin typeface="Georgia" pitchFamily="18" charset="0"/>
              </a:rPr>
              <a:t>Quién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escribe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? (</a:t>
            </a:r>
            <a:r>
              <a:rPr lang="en-US" dirty="0" err="1" smtClean="0">
                <a:latin typeface="Georgia" pitchFamily="18" charset="0"/>
              </a:rPr>
              <a:t>volante</a:t>
            </a:r>
            <a:r>
              <a:rPr lang="en-US" dirty="0" smtClean="0">
                <a:latin typeface="Georgia" pitchFamily="18" charset="0"/>
              </a:rPr>
              <a:t>)</a:t>
            </a:r>
          </a:p>
          <a:p>
            <a:pPr lvl="1"/>
            <a:r>
              <a:rPr lang="en-US" dirty="0" err="1" smtClean="0">
                <a:latin typeface="Georgia" pitchFamily="18" charset="0"/>
              </a:rPr>
              <a:t>Catálogo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y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formulario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orden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Volantes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sobre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nuevos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productos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Lista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materiales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complementarios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mostrar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smtClean="0">
                <a:latin typeface="Georgia" pitchFamily="18" charset="0"/>
              </a:rPr>
              <a:t>Clave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el </a:t>
            </a:r>
            <a:r>
              <a:rPr lang="en-US" dirty="0" err="1" smtClean="0">
                <a:latin typeface="Georgia" pitchFamily="18" charset="0"/>
              </a:rPr>
              <a:t>boletín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Reciba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subscripción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complementaria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por</a:t>
            </a:r>
            <a:r>
              <a:rPr lang="en-US" dirty="0" smtClean="0">
                <a:latin typeface="Georgia" pitchFamily="18" charset="0"/>
              </a:rPr>
              <a:t> el </a:t>
            </a:r>
            <a:r>
              <a:rPr lang="en-US" dirty="0" err="1" smtClean="0">
                <a:latin typeface="Georgia" pitchFamily="18" charset="0"/>
              </a:rPr>
              <a:t>termino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su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servicio</a:t>
            </a:r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Traductora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>
                <a:latin typeface="Georgia" pitchFamily="18" charset="0"/>
              </a:rPr>
              <a:t>Hashis</a:t>
            </a:r>
            <a:r>
              <a:rPr lang="en-US" dirty="0" smtClean="0">
                <a:latin typeface="Georgia" pitchFamily="18" charset="0"/>
              </a:rPr>
              <a:t> M.             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709738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95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Hoy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1079500"/>
            <a:ext cx="8229600" cy="5372100"/>
          </a:xfrm>
        </p:spPr>
      </p:pic>
      <p:sp>
        <p:nvSpPr>
          <p:cNvPr id="8" name="Down Arrow 7"/>
          <p:cNvSpPr/>
          <p:nvPr/>
        </p:nvSpPr>
        <p:spPr>
          <a:xfrm rot="20086030">
            <a:off x="5946556" y="868695"/>
            <a:ext cx="337912" cy="2943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775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Hoy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laV hoy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4310" r="-44310"/>
          <a:stretch>
            <a:fillRect/>
          </a:stretch>
        </p:blipFill>
        <p:spPr>
          <a:xfrm>
            <a:off x="457200" y="1047750"/>
            <a:ext cx="8229600" cy="54451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95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Forma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Pedir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Materiales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1079500"/>
            <a:ext cx="8229600" cy="5270500"/>
          </a:xfrm>
        </p:spPr>
      </p:pic>
      <p:sp>
        <p:nvSpPr>
          <p:cNvPr id="8" name="Down Arrow 7"/>
          <p:cNvSpPr/>
          <p:nvPr/>
        </p:nvSpPr>
        <p:spPr>
          <a:xfrm rot="20367567">
            <a:off x="6126311" y="950518"/>
            <a:ext cx="396852" cy="28959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95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Forma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Pedir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Materiales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formularo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2431" r="-52431"/>
          <a:stretch>
            <a:fillRect/>
          </a:stretch>
        </p:blipFill>
        <p:spPr>
          <a:xfrm>
            <a:off x="457200" y="1079500"/>
            <a:ext cx="8229600" cy="53498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ook Antiqua"/>
                <a:cs typeface="Book Antiqua"/>
              </a:rPr>
              <a:t>Cuenta</a:t>
            </a:r>
            <a:r>
              <a:rPr lang="en-US" dirty="0" smtClean="0">
                <a:latin typeface="Book Antiqua"/>
                <a:cs typeface="Book Antiqua"/>
              </a:rPr>
              <a:t> de </a:t>
            </a:r>
            <a:r>
              <a:rPr lang="en-US" dirty="0" err="1" smtClean="0">
                <a:latin typeface="Book Antiqua"/>
                <a:cs typeface="Book Antiqua"/>
              </a:rPr>
              <a:t>Subscripciones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00" r="-8300"/>
          <a:stretch>
            <a:fillRect/>
          </a:stretch>
        </p:blipFill>
        <p:spPr>
          <a:xfrm>
            <a:off x="457200" y="850900"/>
            <a:ext cx="8229600" cy="5727700"/>
          </a:xfrm>
        </p:spPr>
      </p:pic>
      <p:sp>
        <p:nvSpPr>
          <p:cNvPr id="5" name="Down Arrow 4"/>
          <p:cNvSpPr/>
          <p:nvPr/>
        </p:nvSpPr>
        <p:spPr>
          <a:xfrm rot="20005565">
            <a:off x="5723979" y="660714"/>
            <a:ext cx="345416" cy="34336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Cuenta</a:t>
            </a:r>
            <a:r>
              <a:rPr lang="en-US" dirty="0" smtClean="0">
                <a:latin typeface="Book Antiqua"/>
                <a:cs typeface="Book Antiqua"/>
              </a:rPr>
              <a:t> de </a:t>
            </a:r>
            <a:r>
              <a:rPr lang="en-US" dirty="0" err="1" smtClean="0">
                <a:latin typeface="Book Antiqua"/>
                <a:cs typeface="Book Antiqua"/>
              </a:rPr>
              <a:t>Subscripciones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sp sub coun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704" r="-12704"/>
          <a:stretch>
            <a:fillRect/>
          </a:stretch>
        </p:blipFill>
        <p:spPr>
          <a:xfrm>
            <a:off x="457200" y="1143000"/>
            <a:ext cx="8229600" cy="52451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1149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Doce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Maneras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Usar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1081150"/>
            <a:ext cx="8229600" cy="5446650"/>
          </a:xfrm>
        </p:spPr>
      </p:pic>
      <p:sp>
        <p:nvSpPr>
          <p:cNvPr id="8" name="Down Arrow 7"/>
          <p:cNvSpPr/>
          <p:nvPr/>
        </p:nvSpPr>
        <p:spPr>
          <a:xfrm rot="19856488">
            <a:off x="5656880" y="745081"/>
            <a:ext cx="317733" cy="35980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375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Doce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Maneras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Usar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doce manera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4907" r="-44907"/>
          <a:stretch>
            <a:fillRect/>
          </a:stretch>
        </p:blipFill>
        <p:spPr>
          <a:xfrm>
            <a:off x="457200" y="841376"/>
            <a:ext cx="8229600" cy="5715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ook Antiqua"/>
                <a:cs typeface="Book Antiqua"/>
              </a:rPr>
              <a:t>Historia</a:t>
            </a:r>
            <a:r>
              <a:rPr lang="en-US" dirty="0" smtClean="0">
                <a:latin typeface="Book Antiqua"/>
                <a:cs typeface="Book Antiqua"/>
              </a:rPr>
              <a:t> de LV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00" r="-8300"/>
          <a:stretch>
            <a:fillRect/>
          </a:stretch>
        </p:blipFill>
        <p:spPr>
          <a:xfrm>
            <a:off x="457200" y="952500"/>
            <a:ext cx="8229600" cy="5613400"/>
          </a:xfrm>
        </p:spPr>
      </p:pic>
      <p:sp>
        <p:nvSpPr>
          <p:cNvPr id="5" name="Down Arrow 4"/>
          <p:cNvSpPr/>
          <p:nvPr/>
        </p:nvSpPr>
        <p:spPr>
          <a:xfrm rot="20227976">
            <a:off x="5627862" y="648430"/>
            <a:ext cx="384595" cy="38886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63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Historia</a:t>
            </a:r>
            <a:r>
              <a:rPr lang="en-US" dirty="0" smtClean="0">
                <a:latin typeface="Book Antiqua"/>
                <a:cs typeface="Book Antiqua"/>
              </a:rPr>
              <a:t> de LV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lv histor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3877" r="-43877"/>
          <a:stretch>
            <a:fillRect/>
          </a:stretch>
        </p:blipFill>
        <p:spPr>
          <a:xfrm>
            <a:off x="457200" y="1028700"/>
            <a:ext cx="8229600" cy="54483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Georgia" pitchFamily="18" charset="0"/>
              </a:rPr>
              <a:t>En </a:t>
            </a:r>
            <a:r>
              <a:rPr lang="en-US" sz="3200" dirty="0" err="1" smtClean="0">
                <a:latin typeface="Georgia" pitchFamily="18" charset="0"/>
              </a:rPr>
              <a:t>esta</a:t>
            </a:r>
            <a:r>
              <a:rPr lang="en-US" sz="3200" dirty="0" smtClean="0">
                <a:latin typeface="Georgia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</a:rPr>
              <a:t>sesión</a:t>
            </a:r>
            <a:r>
              <a:rPr lang="en-US" sz="3200" dirty="0" smtClean="0">
                <a:latin typeface="Georgia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</a:rPr>
              <a:t>vamos</a:t>
            </a:r>
            <a:r>
              <a:rPr lang="en-US" sz="3200" dirty="0" smtClean="0">
                <a:latin typeface="Georgia" pitchFamily="18" charset="0"/>
              </a:rPr>
              <a:t> a: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Revisar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las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herramientas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y</a:t>
            </a:r>
            <a:r>
              <a:rPr lang="en-US" sz="2800" dirty="0" smtClean="0">
                <a:latin typeface="Georgia" pitchFamily="18" charset="0"/>
              </a:rPr>
              <a:t> los </a:t>
            </a:r>
            <a:r>
              <a:rPr lang="en-US" sz="2800" dirty="0" err="1" smtClean="0">
                <a:latin typeface="Georgia" pitchFamily="18" charset="0"/>
              </a:rPr>
              <a:t>recursos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disponibles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para</a:t>
            </a:r>
            <a:r>
              <a:rPr lang="en-US" sz="2800" dirty="0" smtClean="0">
                <a:latin typeface="Georgia" pitchFamily="18" charset="0"/>
              </a:rPr>
              <a:t> los </a:t>
            </a:r>
            <a:r>
              <a:rPr lang="en-US" sz="2800" dirty="0" err="1" smtClean="0">
                <a:latin typeface="Georgia" pitchFamily="18" charset="0"/>
              </a:rPr>
              <a:t>Representantes</a:t>
            </a:r>
            <a:r>
              <a:rPr lang="en-US" sz="2800" dirty="0" smtClean="0">
                <a:latin typeface="Georgia" pitchFamily="18" charset="0"/>
              </a:rPr>
              <a:t> de la </a:t>
            </a:r>
            <a:r>
              <a:rPr lang="en-US" sz="2800" dirty="0" err="1" smtClean="0">
                <a:latin typeface="Georgia" pitchFamily="18" charset="0"/>
              </a:rPr>
              <a:t>Viña</a:t>
            </a:r>
            <a:r>
              <a:rPr lang="en-US" sz="2800" dirty="0" smtClean="0">
                <a:latin typeface="Georgia" pitchFamily="18" charset="0"/>
              </a:rPr>
              <a:t> (RLV) en </a:t>
            </a:r>
            <a:r>
              <a:rPr lang="en-US" sz="2800" dirty="0" smtClean="0">
                <a:latin typeface="Georgia" pitchFamily="18" charset="0"/>
                <a:hlinkClick r:id="rId2"/>
              </a:rPr>
              <a:t>www.aagrapevine.org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Discutir</a:t>
            </a:r>
            <a:r>
              <a:rPr lang="en-US" sz="2800" dirty="0" smtClean="0">
                <a:latin typeface="Georgia" pitchFamily="18" charset="0"/>
              </a:rPr>
              <a:t> los </a:t>
            </a:r>
            <a:r>
              <a:rPr lang="en-US" sz="2800" dirty="0" err="1" smtClean="0">
                <a:latin typeface="Georgia" pitchFamily="18" charset="0"/>
              </a:rPr>
              <a:t>deberes</a:t>
            </a:r>
            <a:r>
              <a:rPr lang="en-US" sz="2800" dirty="0" smtClean="0">
                <a:latin typeface="Georgia" pitchFamily="18" charset="0"/>
              </a:rPr>
              <a:t> de los </a:t>
            </a:r>
            <a:r>
              <a:rPr lang="en-US" sz="2800" dirty="0" err="1" smtClean="0">
                <a:latin typeface="Georgia" pitchFamily="18" charset="0"/>
              </a:rPr>
              <a:t>RLVs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Ofrecer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sugerencias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a los RLVs (</a:t>
            </a:r>
            <a:r>
              <a:rPr lang="en-US" sz="2800" dirty="0" err="1" smtClean="0">
                <a:latin typeface="Georgia" pitchFamily="18" charset="0"/>
              </a:rPr>
              <a:t>para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	</a:t>
            </a:r>
            <a:r>
              <a:rPr lang="en-US" sz="2800" dirty="0" err="1" smtClean="0">
                <a:latin typeface="Georgia" pitchFamily="18" charset="0"/>
              </a:rPr>
              <a:t>grupos</a:t>
            </a:r>
            <a:r>
              <a:rPr lang="en-US" sz="2800" dirty="0" smtClean="0">
                <a:latin typeface="Georgia" pitchFamily="18" charset="0"/>
              </a:rPr>
              <a:t> y </a:t>
            </a:r>
            <a:r>
              <a:rPr lang="en-US" sz="2800" dirty="0" err="1" smtClean="0">
                <a:latin typeface="Georgia" pitchFamily="18" charset="0"/>
              </a:rPr>
              <a:t>distrito</a:t>
            </a:r>
            <a:r>
              <a:rPr lang="en-US" sz="2800" dirty="0" smtClean="0">
                <a:latin typeface="Georgia" pitchFamily="18" charset="0"/>
              </a:rPr>
              <a:t>)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Considerar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otras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actividades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y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eventos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para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animar</a:t>
            </a:r>
            <a:r>
              <a:rPr lang="en-US" sz="2800" dirty="0" smtClean="0">
                <a:latin typeface="Georgia" pitchFamily="18" charset="0"/>
              </a:rPr>
              <a:t> el </a:t>
            </a:r>
            <a:r>
              <a:rPr lang="en-US" sz="2800" dirty="0" err="1" smtClean="0">
                <a:latin typeface="Georgia" pitchFamily="18" charset="0"/>
              </a:rPr>
              <a:t>uso</a:t>
            </a:r>
            <a:r>
              <a:rPr lang="en-US" sz="2800" dirty="0" smtClean="0">
                <a:latin typeface="Georgia" pitchFamily="18" charset="0"/>
              </a:rPr>
              <a:t> de los </a:t>
            </a:r>
            <a:r>
              <a:rPr lang="en-US" sz="2800" dirty="0" err="1" smtClean="0">
                <a:latin typeface="Georgia" pitchFamily="18" charset="0"/>
              </a:rPr>
              <a:t>materiales</a:t>
            </a:r>
            <a:r>
              <a:rPr lang="en-US" sz="2800" dirty="0" smtClean="0">
                <a:latin typeface="Georgia" pitchFamily="18" charset="0"/>
              </a:rPr>
              <a:t> de La </a:t>
            </a:r>
            <a:r>
              <a:rPr lang="en-US" sz="2800" dirty="0" err="1" smtClean="0">
                <a:latin typeface="Georgia" pitchFamily="18" charset="0"/>
              </a:rPr>
              <a:t>Viña</a:t>
            </a:r>
            <a:r>
              <a:rPr lang="en-US" sz="2800" dirty="0" smtClean="0">
                <a:latin typeface="Georgia" pitchFamily="18" charset="0"/>
              </a:rPr>
              <a:t> (Grape-a-thons, </a:t>
            </a:r>
            <a:r>
              <a:rPr lang="en-US" sz="2800" dirty="0" err="1" smtClean="0">
                <a:latin typeface="Georgia" pitchFamily="18" charset="0"/>
              </a:rPr>
              <a:t>reuniones</a:t>
            </a:r>
            <a:r>
              <a:rPr lang="en-US" sz="2800" dirty="0" smtClean="0">
                <a:latin typeface="Georgia" pitchFamily="18" charset="0"/>
              </a:rPr>
              <a:t> de La </a:t>
            </a:r>
            <a:r>
              <a:rPr lang="en-US" sz="2800" dirty="0" err="1" smtClean="0">
                <a:latin typeface="Georgia" pitchFamily="18" charset="0"/>
              </a:rPr>
              <a:t>Viña</a:t>
            </a:r>
            <a:r>
              <a:rPr lang="en-US" sz="2800" dirty="0" smtClean="0">
                <a:latin typeface="Georgia" pitchFamily="18" charset="0"/>
              </a:rPr>
              <a:t>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1026" name="Picture 2" descr="http://www.aagrapevine.org/sites/fileuploads/isovera/drupal6core/CoverLV-MAY-JUNE1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558925"/>
            <a:ext cx="16287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33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Pautas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para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Escribir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00" r="-8300"/>
          <a:stretch>
            <a:fillRect/>
          </a:stretch>
        </p:blipFill>
        <p:spPr>
          <a:xfrm>
            <a:off x="457200" y="1003300"/>
            <a:ext cx="8229600" cy="5537200"/>
          </a:xfrm>
        </p:spPr>
      </p:pic>
      <p:sp>
        <p:nvSpPr>
          <p:cNvPr id="5" name="Down Arrow 4"/>
          <p:cNvSpPr/>
          <p:nvPr/>
        </p:nvSpPr>
        <p:spPr>
          <a:xfrm rot="19852905">
            <a:off x="5466009" y="811019"/>
            <a:ext cx="361507" cy="39466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52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Pautas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para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Escribir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pautas para...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5230" r="-45230"/>
          <a:stretch>
            <a:fillRect/>
          </a:stretch>
        </p:blipFill>
        <p:spPr>
          <a:xfrm>
            <a:off x="457200" y="1193800"/>
            <a:ext cx="8229600" cy="5257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Política</a:t>
            </a:r>
            <a:r>
              <a:rPr lang="en-US" dirty="0" smtClean="0">
                <a:latin typeface="Book Antiqua"/>
                <a:cs typeface="Book Antiqua"/>
              </a:rPr>
              <a:t> Editorial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00" r="-8300"/>
          <a:stretch>
            <a:fillRect/>
          </a:stretch>
        </p:blipFill>
        <p:spPr>
          <a:xfrm>
            <a:off x="457200" y="1066800"/>
            <a:ext cx="8229600" cy="5473700"/>
          </a:xfrm>
        </p:spPr>
      </p:pic>
      <p:sp>
        <p:nvSpPr>
          <p:cNvPr id="5" name="Down Arrow 4"/>
          <p:cNvSpPr/>
          <p:nvPr/>
        </p:nvSpPr>
        <p:spPr>
          <a:xfrm rot="20377935">
            <a:off x="5518673" y="916719"/>
            <a:ext cx="484632" cy="38879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14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Política</a:t>
            </a:r>
            <a:r>
              <a:rPr lang="en-US" dirty="0" smtClean="0">
                <a:latin typeface="Book Antiqua"/>
                <a:cs typeface="Book Antiqua"/>
              </a:rPr>
              <a:t> Editorial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lv editoria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7287" r="-47287"/>
          <a:stretch>
            <a:fillRect/>
          </a:stretch>
        </p:blipFill>
        <p:spPr>
          <a:xfrm>
            <a:off x="457200" y="1041400"/>
            <a:ext cx="8229600" cy="5359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87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Marcapaginas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Cita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Semanal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00" r="-8300"/>
          <a:stretch>
            <a:fillRect/>
          </a:stretch>
        </p:blipFill>
        <p:spPr>
          <a:xfrm>
            <a:off x="457200" y="1028700"/>
            <a:ext cx="8229600" cy="5575300"/>
          </a:xfrm>
        </p:spPr>
      </p:pic>
      <p:sp>
        <p:nvSpPr>
          <p:cNvPr id="5" name="Down Arrow 4"/>
          <p:cNvSpPr/>
          <p:nvPr/>
        </p:nvSpPr>
        <p:spPr>
          <a:xfrm rot="20601601">
            <a:off x="5967992" y="846197"/>
            <a:ext cx="441847" cy="41477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84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Marcapaginas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Cita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Semanal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marcapagina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29" b="-162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6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Georgia" pitchFamily="18" charset="0"/>
              </a:rPr>
              <a:t>Información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Sobre</a:t>
            </a:r>
            <a:r>
              <a:rPr lang="en-US" sz="3600" dirty="0" smtClean="0">
                <a:latin typeface="Georgia" pitchFamily="18" charset="0"/>
              </a:rPr>
              <a:t> la </a:t>
            </a:r>
            <a:r>
              <a:rPr lang="en-US" sz="3600" dirty="0" err="1" smtClean="0">
                <a:latin typeface="Georgia" pitchFamily="18" charset="0"/>
              </a:rPr>
              <a:t>Edición</a:t>
            </a:r>
            <a:r>
              <a:rPr lang="en-US" sz="3600" dirty="0" smtClean="0">
                <a:latin typeface="Georgia" pitchFamily="18" charset="0"/>
              </a:rPr>
              <a:t> Actual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7" name="Content Placeholder 6" descr="lv mid section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734" r="-9734"/>
          <a:stretch>
            <a:fillRect/>
          </a:stretch>
        </p:blipFill>
        <p:spPr>
          <a:xfrm>
            <a:off x="457200" y="1063626"/>
            <a:ext cx="8229600" cy="5413374"/>
          </a:xfrm>
        </p:spPr>
      </p:pic>
      <p:sp>
        <p:nvSpPr>
          <p:cNvPr id="8" name="Down Arrow 7"/>
          <p:cNvSpPr/>
          <p:nvPr/>
        </p:nvSpPr>
        <p:spPr>
          <a:xfrm rot="2600551">
            <a:off x="3452971" y="710084"/>
            <a:ext cx="410841" cy="14938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Lea </a:t>
            </a:r>
            <a:r>
              <a:rPr lang="en-US" dirty="0" err="1" smtClean="0">
                <a:latin typeface="Georgia" pitchFamily="18" charset="0"/>
              </a:rPr>
              <a:t>Más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Esta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Edición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Aquí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" name="Content Placeholder 6" descr="lv mid section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734" r="-9734"/>
          <a:stretch>
            <a:fillRect/>
          </a:stretch>
        </p:blipFill>
        <p:spPr>
          <a:xfrm>
            <a:off x="457200" y="1130300"/>
            <a:ext cx="8229600" cy="5245100"/>
          </a:xfrm>
        </p:spPr>
      </p:pic>
      <p:sp>
        <p:nvSpPr>
          <p:cNvPr id="8" name="Down Arrow 7"/>
          <p:cNvSpPr/>
          <p:nvPr/>
        </p:nvSpPr>
        <p:spPr>
          <a:xfrm rot="1141196">
            <a:off x="2748704" y="937662"/>
            <a:ext cx="364209" cy="52944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9500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Indice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" name="Content Placeholder 5" descr="indic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9082" r="-49082"/>
          <a:stretch>
            <a:fillRect/>
          </a:stretch>
        </p:blipFill>
        <p:spPr>
          <a:xfrm>
            <a:off x="457200" y="1079500"/>
            <a:ext cx="8229600" cy="5232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Cita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Semanal</a:t>
            </a:r>
            <a:r>
              <a:rPr lang="en-US" dirty="0" smtClean="0">
                <a:latin typeface="Book Antiqua"/>
                <a:cs typeface="Book Antiqua"/>
              </a:rPr>
              <a:t> Con La </a:t>
            </a:r>
            <a:r>
              <a:rPr lang="en-US" dirty="0" err="1" smtClean="0">
                <a:latin typeface="Book Antiqua"/>
                <a:cs typeface="Book Antiqua"/>
              </a:rPr>
              <a:t>Viña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lv mid sect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734" r="-9734"/>
          <a:stretch>
            <a:fillRect/>
          </a:stretch>
        </p:blipFill>
        <p:spPr>
          <a:xfrm>
            <a:off x="457200" y="1104900"/>
            <a:ext cx="8229600" cy="5295900"/>
          </a:xfrm>
        </p:spPr>
      </p:pic>
      <p:sp>
        <p:nvSpPr>
          <p:cNvPr id="5" name="Down Arrow 4"/>
          <p:cNvSpPr/>
          <p:nvPr/>
        </p:nvSpPr>
        <p:spPr>
          <a:xfrm rot="20428800">
            <a:off x="4242760" y="816679"/>
            <a:ext cx="366388" cy="12345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81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  <a:hlinkClick r:id="rId3"/>
              </a:rPr>
              <a:t/>
            </a:r>
            <a:br>
              <a:rPr lang="en-US" dirty="0" smtClean="0">
                <a:latin typeface="Georgia" pitchFamily="18" charset="0"/>
                <a:hlinkClick r:id="rId3"/>
              </a:rPr>
            </a:br>
            <a:r>
              <a:rPr lang="en-US" dirty="0">
                <a:latin typeface="Georgia" pitchFamily="18" charset="0"/>
                <a:hlinkClick r:id="rId3"/>
              </a:rPr>
              <a:t/>
            </a:r>
            <a:br>
              <a:rPr lang="en-US" dirty="0">
                <a:latin typeface="Georgia" pitchFamily="18" charset="0"/>
                <a:hlinkClick r:id="rId3"/>
              </a:rPr>
            </a:br>
            <a:r>
              <a:rPr lang="en-US" dirty="0" smtClean="0">
                <a:latin typeface="Georgia" pitchFamily="18" charset="0"/>
                <a:hlinkClick r:id="rId3"/>
              </a:rPr>
              <a:t/>
            </a:r>
            <a:br>
              <a:rPr lang="en-US" dirty="0" smtClean="0">
                <a:latin typeface="Georgia" pitchFamily="18" charset="0"/>
                <a:hlinkClick r:id="rId3"/>
              </a:rPr>
            </a:br>
            <a:r>
              <a:rPr lang="en-US" dirty="0" smtClean="0">
                <a:latin typeface="Georgia" pitchFamily="18" charset="0"/>
                <a:hlinkClick r:id="rId3"/>
              </a:rPr>
              <a:t/>
            </a:r>
            <a:br>
              <a:rPr lang="en-US" dirty="0" smtClean="0">
                <a:latin typeface="Georgia" pitchFamily="18" charset="0"/>
                <a:hlinkClick r:id="rId3"/>
              </a:rPr>
            </a:br>
            <a:r>
              <a:rPr lang="en-US" dirty="0">
                <a:latin typeface="Georgia" pitchFamily="18" charset="0"/>
                <a:hlinkClick r:id="rId3"/>
              </a:rPr>
              <a:t/>
            </a:r>
            <a:br>
              <a:rPr lang="en-US" dirty="0">
                <a:latin typeface="Georgia" pitchFamily="18" charset="0"/>
                <a:hlinkClick r:id="rId3"/>
              </a:rPr>
            </a:br>
            <a:r>
              <a:rPr lang="en-US" dirty="0" smtClean="0">
                <a:latin typeface="Georgia" pitchFamily="18" charset="0"/>
                <a:hlinkClick r:id="rId3"/>
              </a:rPr>
              <a:t/>
            </a:r>
            <a:br>
              <a:rPr lang="en-US" dirty="0" smtClean="0">
                <a:latin typeface="Georgia" pitchFamily="18" charset="0"/>
                <a:hlinkClick r:id="rId3"/>
              </a:rPr>
            </a:br>
            <a:r>
              <a:rPr lang="en-US" dirty="0">
                <a:latin typeface="Georgia" pitchFamily="18" charset="0"/>
                <a:hlinkClick r:id="rId3"/>
              </a:rPr>
              <a:t/>
            </a:r>
            <a:br>
              <a:rPr lang="en-US" dirty="0">
                <a:latin typeface="Georgia" pitchFamily="18" charset="0"/>
                <a:hlinkClick r:id="rId3"/>
              </a:rPr>
            </a:br>
            <a:r>
              <a:rPr lang="en-US" dirty="0" smtClean="0">
                <a:latin typeface="Georgia" pitchFamily="18" charset="0"/>
                <a:hlinkClick r:id="rId3"/>
              </a:rPr>
              <a:t>www.aagrapevine.org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4892" y="476248"/>
            <a:ext cx="608672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 smtClean="0">
              <a:latin typeface="Georgia" pitchFamily="18" charset="0"/>
            </a:endParaRPr>
          </a:p>
          <a:p>
            <a:pPr algn="ctr"/>
            <a:r>
              <a:rPr lang="en-US" sz="3200" dirty="0" err="1" smtClean="0">
                <a:latin typeface="Georgia" pitchFamily="18" charset="0"/>
              </a:rPr>
              <a:t>Recursos</a:t>
            </a:r>
            <a:r>
              <a:rPr lang="en-US" sz="3200" dirty="0" smtClean="0">
                <a:latin typeface="Georgia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</a:rPr>
              <a:t>e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en-US" sz="3200" dirty="0" err="1" smtClean="0">
                <a:latin typeface="Georgia" pitchFamily="18" charset="0"/>
              </a:rPr>
              <a:t>Información</a:t>
            </a:r>
            <a:r>
              <a:rPr lang="en-US" sz="3200" dirty="0" smtClean="0">
                <a:latin typeface="Georgia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</a:rPr>
              <a:t>para</a:t>
            </a:r>
            <a:r>
              <a:rPr lang="en-US" sz="3200" dirty="0" smtClean="0">
                <a:latin typeface="Georgia" pitchFamily="18" charset="0"/>
              </a:rPr>
              <a:t> los</a:t>
            </a:r>
          </a:p>
          <a:p>
            <a:pPr algn="ctr"/>
            <a:r>
              <a:rPr lang="en-US" sz="3200" dirty="0" err="1" smtClean="0">
                <a:latin typeface="Georgia" pitchFamily="18" charset="0"/>
              </a:rPr>
              <a:t>Representates</a:t>
            </a:r>
            <a:r>
              <a:rPr lang="en-US" sz="3200" dirty="0" smtClean="0">
                <a:latin typeface="Georgia" pitchFamily="18" charset="0"/>
              </a:rPr>
              <a:t> de La </a:t>
            </a:r>
            <a:r>
              <a:rPr lang="en-US" sz="3200" dirty="0" err="1" smtClean="0">
                <a:latin typeface="Georgia" pitchFamily="18" charset="0"/>
              </a:rPr>
              <a:t>Viña</a:t>
            </a:r>
            <a:endParaRPr lang="en-US" sz="3200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9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512313"/>
            <a:ext cx="2657475" cy="22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4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Book Antiqua"/>
                <a:cs typeface="Book Antiqua"/>
              </a:rPr>
              <a:t>Registrese</a:t>
            </a:r>
            <a:r>
              <a:rPr lang="en-US" sz="3600" dirty="0" smtClean="0">
                <a:latin typeface="Book Antiqua"/>
                <a:cs typeface="Book Antiqua"/>
              </a:rPr>
              <a:t> para </a:t>
            </a:r>
            <a:r>
              <a:rPr lang="en-US" sz="3600" dirty="0" err="1" smtClean="0">
                <a:latin typeface="Book Antiqua"/>
                <a:cs typeface="Book Antiqua"/>
              </a:rPr>
              <a:t>recibir</a:t>
            </a:r>
            <a:r>
              <a:rPr lang="en-US" sz="3600" dirty="0" smtClean="0">
                <a:latin typeface="Book Antiqua"/>
                <a:cs typeface="Book Antiqua"/>
              </a:rPr>
              <a:t> la </a:t>
            </a:r>
            <a:r>
              <a:rPr lang="en-US" sz="3600" dirty="0" err="1" smtClean="0">
                <a:latin typeface="Book Antiqua"/>
                <a:cs typeface="Book Antiqua"/>
              </a:rPr>
              <a:t>Cita</a:t>
            </a:r>
            <a:r>
              <a:rPr lang="en-US" sz="3600" dirty="0" smtClean="0">
                <a:latin typeface="Book Antiqua"/>
                <a:cs typeface="Book Antiqua"/>
              </a:rPr>
              <a:t> </a:t>
            </a:r>
            <a:r>
              <a:rPr lang="en-US" sz="3600" dirty="0" err="1" smtClean="0">
                <a:latin typeface="Book Antiqua"/>
                <a:cs typeface="Book Antiqua"/>
              </a:rPr>
              <a:t>Semanal</a:t>
            </a:r>
            <a:r>
              <a:rPr lang="en-US" sz="3600" dirty="0" smtClean="0">
                <a:latin typeface="Book Antiqua"/>
                <a:cs typeface="Book Antiqua"/>
              </a:rPr>
              <a:t/>
            </a:r>
            <a:br>
              <a:rPr lang="en-US" sz="3600" dirty="0" smtClean="0">
                <a:latin typeface="Book Antiqua"/>
                <a:cs typeface="Book Antiqua"/>
              </a:rPr>
            </a:br>
            <a:r>
              <a:rPr lang="en-US" sz="3600" dirty="0" smtClean="0">
                <a:latin typeface="Book Antiqua"/>
                <a:cs typeface="Book Antiqua"/>
              </a:rPr>
              <a:t>Con La </a:t>
            </a:r>
            <a:r>
              <a:rPr lang="en-US" sz="3600" dirty="0" err="1" smtClean="0">
                <a:latin typeface="Book Antiqua"/>
                <a:cs typeface="Book Antiqua"/>
              </a:rPr>
              <a:t>Viña</a:t>
            </a:r>
            <a:endParaRPr lang="en-US" sz="3600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lv mid sect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734" r="-9734"/>
          <a:stretch>
            <a:fillRect/>
          </a:stretch>
        </p:blipFill>
        <p:spPr>
          <a:xfrm>
            <a:off x="457200" y="1422400"/>
            <a:ext cx="8229600" cy="4953000"/>
          </a:xfrm>
        </p:spPr>
      </p:pic>
      <p:sp>
        <p:nvSpPr>
          <p:cNvPr id="6" name="Down Arrow 5"/>
          <p:cNvSpPr/>
          <p:nvPr/>
        </p:nvSpPr>
        <p:spPr>
          <a:xfrm rot="20780774">
            <a:off x="3984101" y="1269281"/>
            <a:ext cx="399127" cy="42382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77" y="0"/>
            <a:ext cx="8229600" cy="1095375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¡</a:t>
            </a:r>
            <a:r>
              <a:rPr lang="en-US" dirty="0" err="1" smtClean="0">
                <a:latin typeface="Georgia" pitchFamily="18" charset="0"/>
              </a:rPr>
              <a:t>Suscríbase</a:t>
            </a:r>
            <a:r>
              <a:rPr lang="en-US" dirty="0" smtClean="0">
                <a:latin typeface="Georgia" pitchFamily="18" charset="0"/>
              </a:rPr>
              <a:t> A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!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8" name="Content Placeholder 7" descr="lv mid section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734" r="-9734"/>
          <a:stretch>
            <a:fillRect/>
          </a:stretch>
        </p:blipFill>
        <p:spPr>
          <a:xfrm>
            <a:off x="457200" y="1095376"/>
            <a:ext cx="8229600" cy="5419724"/>
          </a:xfrm>
        </p:spPr>
      </p:pic>
      <p:sp>
        <p:nvSpPr>
          <p:cNvPr id="9" name="Down Arrow 8"/>
          <p:cNvSpPr/>
          <p:nvPr/>
        </p:nvSpPr>
        <p:spPr>
          <a:xfrm rot="19489432">
            <a:off x="5436378" y="664671"/>
            <a:ext cx="344015" cy="2200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3300"/>
          </a:xfrm>
        </p:spPr>
        <p:txBody>
          <a:bodyPr/>
          <a:lstStyle/>
          <a:p>
            <a:r>
              <a:rPr lang="en-US" dirty="0" smtClean="0">
                <a:latin typeface="Book Antiqua"/>
                <a:cs typeface="Book Antiqua"/>
              </a:rPr>
              <a:t>Los </a:t>
            </a:r>
            <a:r>
              <a:rPr lang="en-US" dirty="0" err="1" smtClean="0">
                <a:latin typeface="Book Antiqua"/>
                <a:cs typeface="Book Antiqua"/>
              </a:rPr>
              <a:t>Temas</a:t>
            </a:r>
            <a:r>
              <a:rPr lang="en-US" dirty="0" smtClean="0">
                <a:latin typeface="Book Antiqua"/>
                <a:cs typeface="Book Antiqua"/>
              </a:rPr>
              <a:t> de la </a:t>
            </a:r>
            <a:r>
              <a:rPr lang="en-US" dirty="0" err="1" smtClean="0">
                <a:latin typeface="Book Antiqua"/>
                <a:cs typeface="Book Antiqua"/>
              </a:rPr>
              <a:t>Revista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mid to botto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36" r="-10736"/>
          <a:stretch>
            <a:fillRect/>
          </a:stretch>
        </p:blipFill>
        <p:spPr>
          <a:xfrm>
            <a:off x="457200" y="1003300"/>
            <a:ext cx="8229600" cy="5410200"/>
          </a:xfrm>
        </p:spPr>
      </p:pic>
      <p:sp>
        <p:nvSpPr>
          <p:cNvPr id="5" name="Down Arrow 4"/>
          <p:cNvSpPr/>
          <p:nvPr/>
        </p:nvSpPr>
        <p:spPr>
          <a:xfrm rot="2507754">
            <a:off x="2365721" y="731852"/>
            <a:ext cx="341720" cy="807557"/>
          </a:xfrm>
          <a:prstGeom prst="downArrow">
            <a:avLst>
              <a:gd name="adj1" fmla="val 50000"/>
              <a:gd name="adj2" fmla="val 267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4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Lea </a:t>
            </a:r>
            <a:r>
              <a:rPr lang="en-US" dirty="0" err="1" smtClean="0">
                <a:latin typeface="Book Antiqua"/>
                <a:cs typeface="Book Antiqua"/>
              </a:rPr>
              <a:t>o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Escuhe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una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Historia</a:t>
            </a:r>
            <a:r>
              <a:rPr lang="en-US" dirty="0" smtClean="0">
                <a:latin typeface="Book Antiqua"/>
                <a:cs typeface="Book Antiqua"/>
              </a:rPr>
              <a:t/>
            </a:r>
            <a:br>
              <a:rPr lang="en-US" dirty="0" smtClean="0">
                <a:latin typeface="Book Antiqua"/>
                <a:cs typeface="Book Antiqua"/>
              </a:rPr>
            </a:br>
            <a:r>
              <a:rPr lang="en-US" dirty="0" err="1" smtClean="0">
                <a:latin typeface="Book Antiqua"/>
                <a:cs typeface="Book Antiqua"/>
              </a:rPr>
              <a:t>Gratuita</a:t>
            </a:r>
            <a:r>
              <a:rPr lang="en-US" dirty="0" smtClean="0">
                <a:latin typeface="Book Antiqua"/>
                <a:cs typeface="Book Antiqua"/>
              </a:rPr>
              <a:t> de La </a:t>
            </a:r>
            <a:r>
              <a:rPr lang="en-US" dirty="0" err="1" smtClean="0">
                <a:latin typeface="Book Antiqua"/>
                <a:cs typeface="Book Antiqua"/>
              </a:rPr>
              <a:t>Viña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 descr="mid to botto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36" r="-10736"/>
          <a:stretch>
            <a:fillRect/>
          </a:stretch>
        </p:blipFill>
        <p:spPr>
          <a:xfrm>
            <a:off x="457200" y="1422400"/>
            <a:ext cx="8229600" cy="5130800"/>
          </a:xfrm>
        </p:spPr>
      </p:pic>
      <p:sp>
        <p:nvSpPr>
          <p:cNvPr id="5" name="Down Arrow 4"/>
          <p:cNvSpPr/>
          <p:nvPr/>
        </p:nvSpPr>
        <p:spPr>
          <a:xfrm>
            <a:off x="4533900" y="1244600"/>
            <a:ext cx="332232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5375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Comprar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Mercancía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" name="Content Placeholder 6" descr="mid to botto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0736" r="-10736"/>
          <a:stretch>
            <a:fillRect/>
          </a:stretch>
        </p:blipFill>
        <p:spPr>
          <a:xfrm>
            <a:off x="457200" y="1095376"/>
            <a:ext cx="8229600" cy="5318124"/>
          </a:xfrm>
        </p:spPr>
      </p:pic>
      <p:sp>
        <p:nvSpPr>
          <p:cNvPr id="8" name="Down Arrow 7"/>
          <p:cNvSpPr/>
          <p:nvPr/>
        </p:nvSpPr>
        <p:spPr>
          <a:xfrm rot="19922470">
            <a:off x="5867058" y="830436"/>
            <a:ext cx="407982" cy="35820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9500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Calendario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Eventos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" name="Content Placeholder 6" descr="botto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449" r="-17449"/>
          <a:stretch>
            <a:fillRect/>
          </a:stretch>
        </p:blipFill>
        <p:spPr>
          <a:xfrm>
            <a:off x="457200" y="1079500"/>
            <a:ext cx="8229600" cy="5295900"/>
          </a:xfrm>
        </p:spPr>
      </p:pic>
      <p:sp>
        <p:nvSpPr>
          <p:cNvPr id="8" name="Down Arrow 7"/>
          <p:cNvSpPr/>
          <p:nvPr/>
        </p:nvSpPr>
        <p:spPr>
          <a:xfrm rot="1875065">
            <a:off x="3950358" y="834392"/>
            <a:ext cx="357472" cy="8301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7125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Guía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Publicar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Actividades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" name="Content Placeholder 9" descr="calendar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0294" r="-10294"/>
          <a:stretch>
            <a:fillRect/>
          </a:stretch>
        </p:blipFill>
        <p:spPr>
          <a:xfrm>
            <a:off x="457200" y="1127125"/>
            <a:ext cx="8229600" cy="5429249"/>
          </a:xfrm>
        </p:spPr>
      </p:pic>
      <p:sp>
        <p:nvSpPr>
          <p:cNvPr id="11" name="Down Arrow 10"/>
          <p:cNvSpPr/>
          <p:nvPr/>
        </p:nvSpPr>
        <p:spPr>
          <a:xfrm rot="1329960">
            <a:off x="2465658" y="862999"/>
            <a:ext cx="505303" cy="359395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24"/>
            <a:ext cx="8229600" cy="9239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Georgia" pitchFamily="18" charset="0"/>
              </a:rPr>
              <a:t>Guía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Publicar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Actividades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y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Eventos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guidelines for calendar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4342" b="-14342"/>
          <a:stretch>
            <a:fillRect/>
          </a:stretch>
        </p:blipFill>
        <p:spPr>
          <a:xfrm>
            <a:off x="590550" y="555625"/>
            <a:ext cx="8229600" cy="63023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475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Georgia" pitchFamily="18" charset="0"/>
              </a:rPr>
              <a:t>Someter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Evento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Aquí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calendar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0294" r="-10294"/>
          <a:stretch>
            <a:fillRect/>
          </a:stretch>
        </p:blipFill>
        <p:spPr>
          <a:xfrm>
            <a:off x="457200" y="1174750"/>
            <a:ext cx="8229600" cy="5334000"/>
          </a:xfrm>
        </p:spPr>
      </p:pic>
      <p:sp>
        <p:nvSpPr>
          <p:cNvPr id="5" name="Down Arrow 4"/>
          <p:cNvSpPr/>
          <p:nvPr/>
        </p:nvSpPr>
        <p:spPr>
          <a:xfrm rot="1063921">
            <a:off x="2780091" y="1065196"/>
            <a:ext cx="483952" cy="35525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1250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Someter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Evento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Aquí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" name="Content Placeholder 5" descr="send data for event.png"/>
          <p:cNvPicPr>
            <a:picLocks noGrp="1" noChangeAspect="1"/>
          </p:cNvPicPr>
          <p:nvPr>
            <p:ph idx="1"/>
          </p:nvPr>
        </p:nvPicPr>
        <p:blipFill>
          <a:blip r:embed="rId3"/>
          <a:srcRect l="-7125" r="-7125"/>
          <a:stretch>
            <a:fillRect/>
          </a:stretch>
        </p:blipFill>
        <p:spPr>
          <a:xfrm>
            <a:off x="457200" y="1111250"/>
            <a:ext cx="8229600" cy="53022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229600" cy="9017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Georgia" pitchFamily="18" charset="0"/>
              </a:rPr>
              <a:t>Página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Inicio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homepage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6945" r="-16945"/>
          <a:stretch>
            <a:fillRect/>
          </a:stretch>
        </p:blipFill>
        <p:spPr>
          <a:xfrm>
            <a:off x="787400" y="1071563"/>
            <a:ext cx="7442200" cy="54467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7125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Ver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Calendario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Eventos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calendar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0294" r="-10294"/>
          <a:stretch>
            <a:fillRect/>
          </a:stretch>
        </p:blipFill>
        <p:spPr>
          <a:xfrm>
            <a:off x="457200" y="1127125"/>
            <a:ext cx="8229600" cy="5397499"/>
          </a:xfrm>
        </p:spPr>
      </p:pic>
      <p:sp>
        <p:nvSpPr>
          <p:cNvPr id="5" name="Down Arrow 4"/>
          <p:cNvSpPr/>
          <p:nvPr/>
        </p:nvSpPr>
        <p:spPr>
          <a:xfrm rot="993212">
            <a:off x="2423764" y="910186"/>
            <a:ext cx="508319" cy="401625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1250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Ver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Calendario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Eventos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calendar of event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0800" r="-30800"/>
          <a:stretch>
            <a:fillRect/>
          </a:stretch>
        </p:blipFill>
        <p:spPr>
          <a:xfrm>
            <a:off x="457200" y="1111250"/>
            <a:ext cx="8229600" cy="5365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8875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Subir</a:t>
            </a:r>
            <a:r>
              <a:rPr lang="en-US" dirty="0" smtClean="0">
                <a:latin typeface="Georgia" pitchFamily="18" charset="0"/>
              </a:rPr>
              <a:t> Su </a:t>
            </a:r>
            <a:r>
              <a:rPr lang="en-US" dirty="0" err="1" smtClean="0">
                <a:latin typeface="Georgia" pitchFamily="18" charset="0"/>
              </a:rPr>
              <a:t>Historial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Sus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Fotos</a:t>
            </a:r>
            <a:r>
              <a:rPr lang="en-US" dirty="0" smtClean="0">
                <a:latin typeface="Georgia" pitchFamily="18" charset="0"/>
              </a:rPr>
              <a:t> 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9" name="Content Placeholder 8" descr="botto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449" r="-17449"/>
          <a:stretch>
            <a:fillRect/>
          </a:stretch>
        </p:blipFill>
        <p:spPr>
          <a:xfrm>
            <a:off x="457200" y="1158876"/>
            <a:ext cx="8229600" cy="5241924"/>
          </a:xfrm>
        </p:spPr>
      </p:pic>
      <p:sp>
        <p:nvSpPr>
          <p:cNvPr id="10" name="Down Arrow 9"/>
          <p:cNvSpPr/>
          <p:nvPr/>
        </p:nvSpPr>
        <p:spPr>
          <a:xfrm rot="20103666">
            <a:off x="4107746" y="963559"/>
            <a:ext cx="327512" cy="17648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222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El </a:t>
            </a:r>
            <a:r>
              <a:rPr lang="en-US" dirty="0" err="1" smtClean="0">
                <a:latin typeface="Georgia" pitchFamily="18" charset="0"/>
              </a:rPr>
              <a:t>Formulario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Subir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Colaboraciones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21166269">
            <a:off x="4887122" y="1591101"/>
            <a:ext cx="464753" cy="24574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botto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449" r="-17449"/>
          <a:stretch>
            <a:fillRect/>
          </a:stretch>
        </p:blipFill>
        <p:spPr>
          <a:xfrm>
            <a:off x="457200" y="1571626"/>
            <a:ext cx="8229600" cy="4816474"/>
          </a:xfrm>
        </p:spPr>
      </p:pic>
      <p:sp>
        <p:nvSpPr>
          <p:cNvPr id="8" name="Down Arrow 7"/>
          <p:cNvSpPr/>
          <p:nvPr/>
        </p:nvSpPr>
        <p:spPr>
          <a:xfrm rot="20489999">
            <a:off x="4722806" y="1241870"/>
            <a:ext cx="403892" cy="35790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Enviar</a:t>
            </a:r>
            <a:r>
              <a:rPr lang="en-US" dirty="0" smtClean="0">
                <a:latin typeface="Georgia" pitchFamily="18" charset="0"/>
              </a:rPr>
              <a:t> a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enviar la V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0572" r="-20572"/>
          <a:stretch>
            <a:fillRect/>
          </a:stretch>
        </p:blipFill>
        <p:spPr>
          <a:xfrm>
            <a:off x="457200" y="984250"/>
            <a:ext cx="8229600" cy="5397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7125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Guía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Contribuciones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" name="Content Placeholder 6" descr="botto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449" r="-17449"/>
          <a:stretch>
            <a:fillRect/>
          </a:stretch>
        </p:blipFill>
        <p:spPr>
          <a:xfrm>
            <a:off x="457200" y="1127126"/>
            <a:ext cx="8229600" cy="5286374"/>
          </a:xfrm>
        </p:spPr>
      </p:pic>
      <p:sp>
        <p:nvSpPr>
          <p:cNvPr id="8" name="Down Arrow 7"/>
          <p:cNvSpPr/>
          <p:nvPr/>
        </p:nvSpPr>
        <p:spPr>
          <a:xfrm rot="20736740">
            <a:off x="4649515" y="1015457"/>
            <a:ext cx="459925" cy="46600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7750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Guía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Contribuciones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guideline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4778" r="-44778"/>
          <a:stretch>
            <a:fillRect/>
          </a:stretch>
        </p:blipFill>
        <p:spPr>
          <a:xfrm>
            <a:off x="457200" y="1047750"/>
            <a:ext cx="8229600" cy="54451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¿</a:t>
            </a:r>
            <a:r>
              <a:rPr lang="en-US" dirty="0" err="1" smtClean="0">
                <a:latin typeface="Georgia" pitchFamily="18" charset="0"/>
              </a:rPr>
              <a:t>Qué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Hace</a:t>
            </a:r>
            <a:r>
              <a:rPr lang="en-US" dirty="0" smtClean="0">
                <a:latin typeface="Georgia" pitchFamily="18" charset="0"/>
              </a:rPr>
              <a:t> el </a:t>
            </a:r>
            <a:r>
              <a:rPr lang="en-US" dirty="0" err="1" smtClean="0">
                <a:latin typeface="Georgia" pitchFamily="18" charset="0"/>
              </a:rPr>
              <a:t>Representante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(RLV) del </a:t>
            </a:r>
            <a:r>
              <a:rPr lang="en-US" dirty="0" err="1" smtClean="0">
                <a:latin typeface="Georgia" pitchFamily="18" charset="0"/>
              </a:rPr>
              <a:t>Grupo</a:t>
            </a:r>
            <a:r>
              <a:rPr lang="en-US" dirty="0" smtClean="0">
                <a:latin typeface="Georgia" pitchFamily="18" charset="0"/>
              </a:rPr>
              <a:t>?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4622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Georgia" pitchFamily="18" charset="0"/>
              </a:rPr>
              <a:t>Se </a:t>
            </a:r>
            <a:r>
              <a:rPr lang="en-US" dirty="0" err="1" smtClean="0">
                <a:latin typeface="Georgia" pitchFamily="18" charset="0"/>
              </a:rPr>
              <a:t>cerciora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que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hayan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copias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de la </a:t>
            </a:r>
          </a:p>
          <a:p>
            <a:pPr marL="0" indent="0">
              <a:buNone/>
            </a:pPr>
            <a:r>
              <a:rPr lang="en-US" dirty="0">
                <a:latin typeface="Georgia" pitchFamily="18" charset="0"/>
              </a:rPr>
              <a:t>	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disponibles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y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distribuidas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en 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	</a:t>
            </a:r>
            <a:r>
              <a:rPr lang="en-US" dirty="0" err="1" smtClean="0">
                <a:latin typeface="Georgia" pitchFamily="18" charset="0"/>
              </a:rPr>
              <a:t>las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reuniones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Anuncia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cada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nueva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edición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Comparte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sobre</a:t>
            </a:r>
            <a:r>
              <a:rPr lang="en-US" dirty="0" smtClean="0">
                <a:latin typeface="Georgia" pitchFamily="18" charset="0"/>
              </a:rPr>
              <a:t> los </a:t>
            </a:r>
            <a:r>
              <a:rPr lang="en-US" dirty="0" err="1" smtClean="0">
                <a:latin typeface="Georgia" pitchFamily="18" charset="0"/>
              </a:rPr>
              <a:t>artículos</a:t>
            </a:r>
            <a:r>
              <a:rPr lang="en-US" dirty="0" smtClean="0">
                <a:latin typeface="Georgia" pitchFamily="18" charset="0"/>
              </a:rPr>
              <a:t> en la </a:t>
            </a:r>
            <a:r>
              <a:rPr lang="en-US" dirty="0" err="1" smtClean="0">
                <a:latin typeface="Georgia" pitchFamily="18" charset="0"/>
              </a:rPr>
              <a:t>revista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Anima </a:t>
            </a:r>
            <a:r>
              <a:rPr lang="en-US" dirty="0" smtClean="0">
                <a:latin typeface="Georgia" pitchFamily="18" charset="0"/>
              </a:rPr>
              <a:t>al </a:t>
            </a:r>
            <a:r>
              <a:rPr lang="en-US" dirty="0" err="1" smtClean="0">
                <a:latin typeface="Georgia" pitchFamily="18" charset="0"/>
              </a:rPr>
              <a:t>grupo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comprar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suscripciones</a:t>
            </a:r>
            <a:r>
              <a:rPr lang="en-US" dirty="0" smtClean="0">
                <a:latin typeface="Georgia" pitchFamily="18" charset="0"/>
              </a:rPr>
              <a:t> en el </a:t>
            </a:r>
            <a:r>
              <a:rPr lang="en-US" dirty="0" err="1" smtClean="0">
                <a:latin typeface="Georgia" pitchFamily="18" charset="0"/>
              </a:rPr>
              <a:t>nombre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grupo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Exhortar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miembros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visitar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aagrapevine.org/español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Compartir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sobre</a:t>
            </a:r>
            <a:r>
              <a:rPr lang="en-US" dirty="0" smtClean="0">
                <a:latin typeface="Georgia" pitchFamily="18" charset="0"/>
              </a:rPr>
              <a:t> los </a:t>
            </a:r>
            <a:r>
              <a:rPr lang="en-US" dirty="0" err="1" smtClean="0">
                <a:latin typeface="Georgia" pitchFamily="18" charset="0"/>
              </a:rPr>
              <a:t>artículos</a:t>
            </a:r>
            <a:r>
              <a:rPr lang="en-US" dirty="0" smtClean="0">
                <a:latin typeface="Georgia" pitchFamily="18" charset="0"/>
              </a:rPr>
              <a:t> en la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página</a:t>
            </a:r>
            <a:r>
              <a:rPr lang="en-US" dirty="0" smtClean="0">
                <a:latin typeface="Georgia" pitchFamily="18" charset="0"/>
              </a:rPr>
              <a:t> web</a:t>
            </a: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Exhortar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subscipciónes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individuales</a:t>
            </a: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    </a:t>
            </a: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C:\Users\Janie\AppData\Local\Microsoft\Windows\Temporary Internet Files\Content.IE5\AWU72RR5\MC90023340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11" y="1417639"/>
            <a:ext cx="1581339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RLV </a:t>
            </a:r>
            <a:r>
              <a:rPr lang="en-US" dirty="0" err="1" smtClean="0">
                <a:latin typeface="Georgia" pitchFamily="18" charset="0"/>
              </a:rPr>
              <a:t>también</a:t>
            </a:r>
            <a:r>
              <a:rPr lang="en-US" dirty="0" smtClean="0">
                <a:latin typeface="Georgia" pitchFamily="18" charset="0"/>
              </a:rPr>
              <a:t>…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000"/>
            <a:ext cx="8229600" cy="52371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Surte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otra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información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en la mesa de </a:t>
            </a:r>
            <a:r>
              <a:rPr lang="en-US" dirty="0" err="1" smtClean="0">
                <a:latin typeface="Georgia" pitchFamily="18" charset="0"/>
              </a:rPr>
              <a:t>literatura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Anuncia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publicación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nueva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información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y/o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caracteristicas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especiales</a:t>
            </a:r>
            <a:r>
              <a:rPr lang="en-US" dirty="0" smtClean="0">
                <a:latin typeface="Georgia" pitchFamily="18" charset="0"/>
              </a:rPr>
              <a:t> en el </a:t>
            </a:r>
            <a:r>
              <a:rPr lang="en-US" dirty="0" err="1" smtClean="0">
                <a:latin typeface="Georgia" pitchFamily="18" charset="0"/>
              </a:rPr>
              <a:t>sitio</a:t>
            </a:r>
            <a:r>
              <a:rPr lang="en-US" dirty="0" smtClean="0">
                <a:latin typeface="Georgia" pitchFamily="18" charset="0"/>
              </a:rPr>
              <a:t> web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Anima</a:t>
            </a:r>
            <a:r>
              <a:rPr lang="en-US" dirty="0" smtClean="0">
                <a:latin typeface="Georgia" pitchFamily="18" charset="0"/>
              </a:rPr>
              <a:t> a los </a:t>
            </a:r>
            <a:r>
              <a:rPr lang="en-US" dirty="0" err="1" smtClean="0">
                <a:latin typeface="Georgia" pitchFamily="18" charset="0"/>
              </a:rPr>
              <a:t>miembros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someter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artículos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y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piezas</a:t>
            </a:r>
            <a:r>
              <a:rPr lang="en-US" dirty="0" smtClean="0">
                <a:latin typeface="Georgia" pitchFamily="18" charset="0"/>
              </a:rPr>
              <a:t> de humor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Inicia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esfuerzos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donar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suscripciones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hospitales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cárceles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consultorios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médicos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iglesias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Sugiere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un </a:t>
            </a:r>
            <a:r>
              <a:rPr lang="en-US" dirty="0" err="1" smtClean="0">
                <a:latin typeface="Georgia" pitchFamily="18" charset="0"/>
              </a:rPr>
              <a:t>tema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al </a:t>
            </a:r>
            <a:r>
              <a:rPr lang="en-US" dirty="0" err="1" smtClean="0">
                <a:latin typeface="Georgia" pitchFamily="18" charset="0"/>
              </a:rPr>
              <a:t>grupo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Estimula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el </a:t>
            </a:r>
            <a:r>
              <a:rPr lang="en-US" dirty="0" err="1" smtClean="0">
                <a:latin typeface="Georgia" pitchFamily="18" charset="0"/>
              </a:rPr>
              <a:t>uso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suscripciones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regalos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Refiere</a:t>
            </a:r>
            <a:r>
              <a:rPr lang="en-US" dirty="0" smtClean="0">
                <a:latin typeface="Georgia" pitchFamily="18" charset="0"/>
              </a:rPr>
              <a:t> a los </a:t>
            </a:r>
            <a:r>
              <a:rPr lang="en-US" dirty="0" err="1" smtClean="0">
                <a:latin typeface="Georgia" pitchFamily="18" charset="0"/>
              </a:rPr>
              <a:t>miembros</a:t>
            </a:r>
            <a:r>
              <a:rPr lang="en-US" dirty="0" smtClean="0">
                <a:latin typeface="Georgia" pitchFamily="18" charset="0"/>
              </a:rPr>
              <a:t> a los </a:t>
            </a:r>
            <a:r>
              <a:rPr lang="en-US" dirty="0" err="1" smtClean="0">
                <a:latin typeface="Georgia" pitchFamily="18" charset="0"/>
              </a:rPr>
              <a:t>archivos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digitales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artículos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sobre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historia</a:t>
            </a:r>
            <a:r>
              <a:rPr lang="en-US" dirty="0" smtClean="0">
                <a:latin typeface="Georgia" pitchFamily="18" charset="0"/>
              </a:rPr>
              <a:t> de AA or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temas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discusión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Visitar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esquina</a:t>
            </a:r>
            <a:r>
              <a:rPr lang="en-US" dirty="0" smtClean="0">
                <a:latin typeface="Georgia" pitchFamily="18" charset="0"/>
              </a:rPr>
              <a:t> del RLV en </a:t>
            </a:r>
            <a:r>
              <a:rPr lang="en-US" dirty="0" err="1" smtClean="0">
                <a:latin typeface="Georgia" pitchFamily="18" charset="0"/>
              </a:rPr>
              <a:t>aagrapevine.org/español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información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Trabajar</a:t>
            </a:r>
            <a:r>
              <a:rPr lang="en-US" dirty="0" smtClean="0">
                <a:latin typeface="Georgia" pitchFamily="18" charset="0"/>
              </a:rPr>
              <a:t> con </a:t>
            </a:r>
            <a:r>
              <a:rPr lang="en-US" dirty="0" err="1" smtClean="0">
                <a:latin typeface="Georgia" pitchFamily="18" charset="0"/>
              </a:rPr>
              <a:t>todos</a:t>
            </a:r>
            <a:r>
              <a:rPr lang="en-US" dirty="0" smtClean="0">
                <a:latin typeface="Georgia" pitchFamily="18" charset="0"/>
              </a:rPr>
              <a:t> los </a:t>
            </a:r>
            <a:r>
              <a:rPr lang="en-US" dirty="0" err="1" smtClean="0">
                <a:latin typeface="Georgia" pitchFamily="18" charset="0"/>
              </a:rPr>
              <a:t>otros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representantes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comités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3300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Sugerencias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los RLVs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229600" cy="4970463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Anime al </a:t>
            </a:r>
            <a:r>
              <a:rPr lang="en-US" dirty="0" err="1" smtClean="0">
                <a:solidFill>
                  <a:srgbClr val="FFC000"/>
                </a:solidFill>
                <a:latin typeface="Georgia" pitchFamily="18" charset="0"/>
              </a:rPr>
              <a:t>grupo</a:t>
            </a:r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 a </a:t>
            </a:r>
            <a:r>
              <a:rPr lang="en-US" dirty="0" err="1" smtClean="0">
                <a:solidFill>
                  <a:srgbClr val="FFC000"/>
                </a:solidFill>
                <a:latin typeface="Georgia" pitchFamily="18" charset="0"/>
              </a:rPr>
              <a:t>suscribirse</a:t>
            </a:r>
            <a:endParaRPr lang="en-US" dirty="0" smtClean="0">
              <a:solidFill>
                <a:srgbClr val="FFC000"/>
              </a:solidFill>
              <a:latin typeface="Georgia" pitchFamily="18" charset="0"/>
            </a:endParaRPr>
          </a:p>
          <a:p>
            <a:pPr lvl="2"/>
            <a:r>
              <a:rPr lang="en-US" dirty="0" err="1" smtClean="0">
                <a:latin typeface="Georgia" pitchFamily="18" charset="0"/>
              </a:rPr>
              <a:t>Dé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edición</a:t>
            </a:r>
            <a:r>
              <a:rPr lang="en-US" dirty="0" smtClean="0">
                <a:latin typeface="Georgia" pitchFamily="18" charset="0"/>
              </a:rPr>
              <a:t> al </a:t>
            </a:r>
            <a:r>
              <a:rPr lang="en-US" dirty="0" err="1" smtClean="0">
                <a:latin typeface="Georgia" pitchFamily="18" charset="0"/>
              </a:rPr>
              <a:t>recién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llegado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smtClean="0">
                <a:latin typeface="Georgia" pitchFamily="18" charset="0"/>
              </a:rPr>
              <a:t>Use un </a:t>
            </a:r>
            <a:r>
              <a:rPr lang="en-US" dirty="0" err="1" smtClean="0">
                <a:latin typeface="Georgia" pitchFamily="18" charset="0"/>
              </a:rPr>
              <a:t>tema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discusión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err="1" smtClean="0">
                <a:latin typeface="Georgia" pitchFamily="18" charset="0"/>
              </a:rPr>
              <a:t>Empiece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reunión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leyendo</a:t>
            </a:r>
            <a:r>
              <a:rPr lang="en-US" dirty="0" smtClean="0">
                <a:latin typeface="Georgia" pitchFamily="18" charset="0"/>
              </a:rPr>
              <a:t> un </a:t>
            </a:r>
            <a:r>
              <a:rPr lang="en-US" dirty="0" err="1" smtClean="0">
                <a:latin typeface="Georgia" pitchFamily="18" charset="0"/>
              </a:rPr>
              <a:t>artículo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smtClean="0">
                <a:latin typeface="Georgia" pitchFamily="18" charset="0"/>
              </a:rPr>
              <a:t>Use la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 o </a:t>
            </a:r>
            <a:r>
              <a:rPr lang="en-US" dirty="0" err="1" smtClean="0">
                <a:latin typeface="Georgia" pitchFamily="18" charset="0"/>
              </a:rPr>
              <a:t>información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premios</a:t>
            </a:r>
            <a:r>
              <a:rPr lang="en-US" dirty="0" smtClean="0">
                <a:latin typeface="Georgia" pitchFamily="18" charset="0"/>
              </a:rPr>
              <a:t> en </a:t>
            </a:r>
            <a:r>
              <a:rPr lang="en-US" dirty="0" err="1" smtClean="0">
                <a:latin typeface="Georgia" pitchFamily="18" charset="0"/>
              </a:rPr>
              <a:t>acontecimientos</a:t>
            </a:r>
            <a:r>
              <a:rPr lang="en-US" dirty="0" smtClean="0">
                <a:latin typeface="Georgia" pitchFamily="18" charset="0"/>
              </a:rPr>
              <a:t> 	</a:t>
            </a:r>
            <a:r>
              <a:rPr lang="en-US" dirty="0" err="1" smtClean="0">
                <a:latin typeface="Georgia" pitchFamily="18" charset="0"/>
              </a:rPr>
              <a:t>especiales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err="1" smtClean="0">
                <a:latin typeface="Georgia" pitchFamily="18" charset="0"/>
              </a:rPr>
              <a:t>Dé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 en </a:t>
            </a:r>
            <a:r>
              <a:rPr lang="en-US" dirty="0" err="1" smtClean="0">
                <a:latin typeface="Georgia" pitchFamily="18" charset="0"/>
              </a:rPr>
              <a:t>vez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tarjeta</a:t>
            </a:r>
            <a:r>
              <a:rPr lang="en-US" dirty="0" smtClean="0">
                <a:latin typeface="Georgia" pitchFamily="18" charset="0"/>
              </a:rPr>
              <a:t> para los </a:t>
            </a:r>
            <a:r>
              <a:rPr lang="en-US" dirty="0" err="1" smtClean="0">
                <a:latin typeface="Georgia" pitchFamily="18" charset="0"/>
              </a:rPr>
              <a:t>aniversarios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2"/>
            <a:r>
              <a:rPr lang="en-US" dirty="0" err="1" smtClean="0">
                <a:latin typeface="Georgia" pitchFamily="18" charset="0"/>
              </a:rPr>
              <a:t>Comparta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ediciones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pasadas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05" y="1155700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7371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Sección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Content Placeholder 3" descr="homepag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6945" r="-16945"/>
          <a:stretch>
            <a:fillRect/>
          </a:stretch>
        </p:blipFill>
        <p:spPr>
          <a:xfrm>
            <a:off x="457200" y="887371"/>
            <a:ext cx="8229600" cy="5737313"/>
          </a:xfrm>
        </p:spPr>
      </p:pic>
      <p:sp>
        <p:nvSpPr>
          <p:cNvPr id="5" name="Down Arrow 4"/>
          <p:cNvSpPr/>
          <p:nvPr/>
        </p:nvSpPr>
        <p:spPr>
          <a:xfrm rot="525736">
            <a:off x="4709018" y="811917"/>
            <a:ext cx="310917" cy="949365"/>
          </a:xfrm>
          <a:prstGeom prst="downArrow">
            <a:avLst>
              <a:gd name="adj1" fmla="val 5544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8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II.   </a:t>
            </a:r>
            <a:r>
              <a:rPr lang="en-US" dirty="0" err="1" smtClean="0">
                <a:solidFill>
                  <a:srgbClr val="FFC000"/>
                </a:solidFill>
                <a:latin typeface="Georgia" pitchFamily="18" charset="0"/>
              </a:rPr>
              <a:t>Formas</a:t>
            </a:r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 de </a:t>
            </a:r>
            <a:r>
              <a:rPr lang="en-US" dirty="0" err="1" smtClean="0">
                <a:solidFill>
                  <a:srgbClr val="FFC000"/>
                </a:solidFill>
                <a:latin typeface="Georgia" pitchFamily="18" charset="0"/>
              </a:rPr>
              <a:t>anunciar</a:t>
            </a:r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 la </a:t>
            </a:r>
            <a:r>
              <a:rPr lang="en-US" dirty="0" err="1" smtClean="0">
                <a:solidFill>
                  <a:srgbClr val="FFC000"/>
                </a:solidFill>
                <a:latin typeface="Georgia" pitchFamily="18" charset="0"/>
              </a:rPr>
              <a:t>nueva</a:t>
            </a:r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Georgia" pitchFamily="18" charset="0"/>
              </a:rPr>
              <a:t>edición</a:t>
            </a:r>
            <a:endParaRPr lang="en-US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68863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Describa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los </a:t>
            </a:r>
            <a:r>
              <a:rPr lang="en-US" dirty="0" err="1" smtClean="0">
                <a:latin typeface="Georgia" pitchFamily="18" charset="0"/>
              </a:rPr>
              <a:t>aspectos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más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destacados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ese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mes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Lea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un </a:t>
            </a:r>
            <a:r>
              <a:rPr lang="en-US" dirty="0" err="1" smtClean="0">
                <a:latin typeface="Georgia" pitchFamily="18" charset="0"/>
              </a:rPr>
              <a:t>título</a:t>
            </a:r>
            <a:r>
              <a:rPr lang="en-US" dirty="0" smtClean="0">
                <a:latin typeface="Georgia" pitchFamily="18" charset="0"/>
              </a:rPr>
              <a:t> or dos de la </a:t>
            </a:r>
            <a:r>
              <a:rPr lang="en-US" dirty="0" err="1" smtClean="0">
                <a:latin typeface="Georgia" pitchFamily="18" charset="0"/>
              </a:rPr>
              <a:t>tabla</a:t>
            </a:r>
            <a:r>
              <a:rPr lang="en-US" dirty="0" smtClean="0">
                <a:latin typeface="Georgia" pitchFamily="18" charset="0"/>
              </a:rPr>
              <a:t> de 					</a:t>
            </a:r>
            <a:r>
              <a:rPr lang="en-US" dirty="0" err="1" smtClean="0">
                <a:latin typeface="Georgia" pitchFamily="18" charset="0"/>
              </a:rPr>
              <a:t>contenidos</a:t>
            </a:r>
            <a:endParaRPr lang="en-US" dirty="0">
              <a:latin typeface="Georgia" pitchFamily="18" charset="0"/>
            </a:endParaRPr>
          </a:p>
          <a:p>
            <a:pPr lvl="1"/>
            <a:r>
              <a:rPr lang="en-US" dirty="0" smtClean="0">
                <a:latin typeface="Georgia" pitchFamily="18" charset="0"/>
              </a:rPr>
              <a:t>el </a:t>
            </a:r>
            <a:r>
              <a:rPr lang="en-US" dirty="0" err="1" smtClean="0">
                <a:latin typeface="Georgia" pitchFamily="18" charset="0"/>
              </a:rPr>
              <a:t>párrafo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inicial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uno</a:t>
            </a:r>
            <a:r>
              <a:rPr lang="en-US" dirty="0" smtClean="0">
                <a:latin typeface="Georgia" pitchFamily="18" charset="0"/>
              </a:rPr>
              <a:t> de los </a:t>
            </a:r>
            <a:r>
              <a:rPr lang="en-US" dirty="0" err="1" smtClean="0">
                <a:latin typeface="Georgia" pitchFamily="18" charset="0"/>
              </a:rPr>
              <a:t>artículos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cita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mes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carta</a:t>
            </a:r>
            <a:r>
              <a:rPr lang="en-US" dirty="0" smtClean="0">
                <a:latin typeface="Georgia" pitchFamily="18" charset="0"/>
              </a:rPr>
              <a:t> o parte de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carta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smtClean="0">
                <a:latin typeface="Georgia" pitchFamily="18" charset="0"/>
              </a:rPr>
              <a:t>un </a:t>
            </a:r>
            <a:r>
              <a:rPr lang="en-US" dirty="0" err="1" smtClean="0">
                <a:latin typeface="Georgia" pitchFamily="18" charset="0"/>
              </a:rPr>
              <a:t>chiste</a:t>
            </a:r>
            <a:r>
              <a:rPr lang="en-US" dirty="0" smtClean="0">
                <a:latin typeface="Georgia" pitchFamily="18" charset="0"/>
              </a:rPr>
              <a:t> de “At Wit’s End”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Picture 2" descr="C:\Users\Janie\AppData\Local\Microsoft\Windows\Temporary Internet Files\Content.IE5\AWU72RR5\MM90028374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1962151"/>
            <a:ext cx="1923838" cy="17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1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III.  Anime a </a:t>
            </a:r>
            <a:r>
              <a:rPr lang="en-US" dirty="0" err="1" smtClean="0">
                <a:solidFill>
                  <a:srgbClr val="FFC000"/>
                </a:solidFill>
                <a:latin typeface="Georgia" pitchFamily="18" charset="0"/>
              </a:rPr>
              <a:t>miembros</a:t>
            </a:r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 a </a:t>
            </a:r>
            <a:r>
              <a:rPr lang="en-US" dirty="0" err="1" smtClean="0">
                <a:solidFill>
                  <a:schemeClr val="accent1"/>
                </a:solidFill>
                <a:latin typeface="Georgia" pitchFamily="18" charset="0"/>
              </a:rPr>
              <a:t>suscribirse</a:t>
            </a:r>
            <a:endParaRPr lang="en-US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50847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Describa</a:t>
            </a:r>
            <a:r>
              <a:rPr lang="en-US" dirty="0" smtClean="0">
                <a:latin typeface="Georgia" pitchFamily="18" charset="0"/>
              </a:rPr>
              <a:t> los </a:t>
            </a:r>
            <a:r>
              <a:rPr lang="en-US" dirty="0" err="1" smtClean="0">
                <a:latin typeface="Georgia" pitchFamily="18" charset="0"/>
              </a:rPr>
              <a:t>contenidos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revista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Mencione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la </a:t>
            </a:r>
            <a:r>
              <a:rPr lang="en-US" dirty="0" err="1" smtClean="0">
                <a:latin typeface="Georgia" pitchFamily="18" charset="0"/>
              </a:rPr>
              <a:t>ventaja</a:t>
            </a:r>
            <a:r>
              <a:rPr lang="en-US" dirty="0" smtClean="0">
                <a:latin typeface="Georgia" pitchFamily="18" charset="0"/>
              </a:rPr>
              <a:t> en </a:t>
            </a:r>
            <a:r>
              <a:rPr lang="en-US" dirty="0" err="1" smtClean="0">
                <a:latin typeface="Georgia" pitchFamily="18" charset="0"/>
              </a:rPr>
              <a:t>tener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suscripción</a:t>
            </a:r>
            <a:r>
              <a:rPr lang="en-US" dirty="0" smtClean="0">
                <a:latin typeface="Georgia" pitchFamily="18" charset="0"/>
              </a:rPr>
              <a:t> individual: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Le </a:t>
            </a:r>
            <a:r>
              <a:rPr lang="en-US" dirty="0" err="1" smtClean="0">
                <a:latin typeface="Georgia" pitchFamily="18" charset="0"/>
              </a:rPr>
              <a:t>llega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su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propia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copia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por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correo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cada</a:t>
            </a:r>
            <a:r>
              <a:rPr lang="en-US" dirty="0" smtClean="0">
                <a:latin typeface="Georgia" pitchFamily="18" charset="0"/>
              </a:rPr>
              <a:t> dos </a:t>
            </a:r>
            <a:r>
              <a:rPr lang="en-US" smtClean="0">
                <a:latin typeface="Georgia" pitchFamily="18" charset="0"/>
              </a:rPr>
              <a:t>meses   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Tiene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reunión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instantánea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cuando</a:t>
            </a:r>
            <a:r>
              <a:rPr lang="en-US" dirty="0" smtClean="0">
                <a:latin typeface="Georgia" pitchFamily="18" charset="0"/>
              </a:rPr>
              <a:t> lo </a:t>
            </a:r>
            <a:r>
              <a:rPr lang="en-US" dirty="0" err="1" smtClean="0">
                <a:latin typeface="Georgia" pitchFamily="18" charset="0"/>
              </a:rPr>
              <a:t>necesite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Provea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sobres</a:t>
            </a:r>
            <a:r>
              <a:rPr lang="en-US" dirty="0" smtClean="0">
                <a:latin typeface="Georgia" pitchFamily="18" charset="0"/>
              </a:rPr>
              <a:t> con la </a:t>
            </a:r>
            <a:r>
              <a:rPr lang="en-US" dirty="0" err="1" smtClean="0">
                <a:latin typeface="Georgia" pitchFamily="18" charset="0"/>
              </a:rPr>
              <a:t>dirección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junto</a:t>
            </a:r>
            <a:r>
              <a:rPr lang="en-US" dirty="0" smtClean="0">
                <a:latin typeface="Georgia" pitchFamily="18" charset="0"/>
              </a:rPr>
              <a:t> con los </a:t>
            </a:r>
            <a:r>
              <a:rPr lang="en-US" dirty="0" err="1" smtClean="0">
                <a:latin typeface="Georgia" pitchFamily="18" charset="0"/>
              </a:rPr>
              <a:t>formularios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órdenes</a:t>
            </a:r>
            <a:r>
              <a:rPr lang="en-US" dirty="0" smtClean="0">
                <a:latin typeface="Georgia" pitchFamily="18" charset="0"/>
              </a:rPr>
              <a:t>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Janie\AppData\Local\Microsoft\Windows\Temporary Internet Files\Content.IE5\083FGP33\MC9003570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5080000"/>
            <a:ext cx="16129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49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eorgia" pitchFamily="18" charset="0"/>
              </a:rPr>
              <a:t>¿</a:t>
            </a:r>
            <a:r>
              <a:rPr lang="en-US" sz="3200" dirty="0" err="1" smtClean="0">
                <a:latin typeface="Georgia" pitchFamily="18" charset="0"/>
              </a:rPr>
              <a:t>Porqué</a:t>
            </a:r>
            <a:r>
              <a:rPr lang="en-US" sz="3200" dirty="0" smtClean="0">
                <a:latin typeface="Georgia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</a:rPr>
              <a:t>debería</a:t>
            </a:r>
            <a:r>
              <a:rPr lang="en-US" sz="3200" dirty="0" smtClean="0">
                <a:latin typeface="Georgia" pitchFamily="18" charset="0"/>
              </a:rPr>
              <a:t> ser </a:t>
            </a:r>
            <a:r>
              <a:rPr lang="en-US" sz="3200" dirty="0" err="1" smtClean="0">
                <a:latin typeface="Georgia" pitchFamily="18" charset="0"/>
              </a:rPr>
              <a:t>Representante</a:t>
            </a:r>
            <a:r>
              <a:rPr lang="en-US" sz="3200" dirty="0" smtClean="0">
                <a:latin typeface="Georgia" pitchFamily="18" charset="0"/>
              </a:rPr>
              <a:t> de La </a:t>
            </a:r>
            <a:r>
              <a:rPr lang="en-US" sz="3200" dirty="0" err="1" smtClean="0">
                <a:latin typeface="Georgia" pitchFamily="18" charset="0"/>
              </a:rPr>
              <a:t>Viña</a:t>
            </a:r>
            <a:r>
              <a:rPr lang="en-US" sz="3200" dirty="0" smtClean="0">
                <a:latin typeface="Georgia" pitchFamily="18" charset="0"/>
              </a:rPr>
              <a:t>?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Dá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servicio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a los </a:t>
            </a:r>
            <a:r>
              <a:rPr lang="en-US" dirty="0" err="1" smtClean="0">
                <a:latin typeface="Georgia" pitchFamily="18" charset="0"/>
              </a:rPr>
              <a:t>miembros</a:t>
            </a:r>
            <a:r>
              <a:rPr lang="en-US" dirty="0" smtClean="0">
                <a:latin typeface="Georgia" pitchFamily="18" charset="0"/>
              </a:rPr>
              <a:t> de AA </a:t>
            </a:r>
            <a:r>
              <a:rPr lang="en-US" dirty="0" err="1" smtClean="0">
                <a:latin typeface="Georgia" pitchFamily="18" charset="0"/>
              </a:rPr>
              <a:t>y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uniendo</a:t>
            </a:r>
            <a:r>
              <a:rPr lang="en-US" dirty="0" smtClean="0">
                <a:latin typeface="Georgia" pitchFamily="18" charset="0"/>
              </a:rPr>
              <a:t> al </a:t>
            </a:r>
            <a:r>
              <a:rPr lang="en-US" dirty="0" err="1" smtClean="0">
                <a:latin typeface="Georgia" pitchFamily="18" charset="0"/>
              </a:rPr>
              <a:t>que</a:t>
            </a:r>
            <a:r>
              <a:rPr lang="en-US" dirty="0" smtClean="0">
                <a:latin typeface="Georgia" pitchFamily="18" charset="0"/>
              </a:rPr>
              <a:t> no la lee </a:t>
            </a:r>
            <a:r>
              <a:rPr lang="en-US" dirty="0" err="1" smtClean="0">
                <a:latin typeface="Georgia" pitchFamily="18" charset="0"/>
              </a:rPr>
              <a:t>o</a:t>
            </a:r>
            <a:r>
              <a:rPr lang="en-US" dirty="0" smtClean="0">
                <a:latin typeface="Georgia" pitchFamily="18" charset="0"/>
              </a:rPr>
              <a:t> no </a:t>
            </a:r>
            <a:r>
              <a:rPr lang="en-US" dirty="0" err="1" smtClean="0">
                <a:latin typeface="Georgia" pitchFamily="18" charset="0"/>
              </a:rPr>
              <a:t>tiene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conocimiento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ella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Se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involucra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el la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obra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práctica</a:t>
            </a:r>
            <a:r>
              <a:rPr lang="en-US" dirty="0" smtClean="0">
                <a:latin typeface="Georgia" pitchFamily="18" charset="0"/>
              </a:rPr>
              <a:t>: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Trabajo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nivel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grupo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dando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información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compartiendo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historias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cada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edición</a:t>
            </a:r>
            <a:r>
              <a:rPr lang="en-US" dirty="0" smtClean="0">
                <a:latin typeface="Georgia" pitchFamily="18" charset="0"/>
              </a:rPr>
              <a:t>, y </a:t>
            </a:r>
            <a:r>
              <a:rPr lang="en-US" dirty="0" err="1" smtClean="0">
                <a:latin typeface="Georgia" pitchFamily="18" charset="0"/>
              </a:rPr>
              <a:t>animando</a:t>
            </a:r>
            <a:r>
              <a:rPr lang="en-US" dirty="0" smtClean="0">
                <a:latin typeface="Georgia" pitchFamily="18" charset="0"/>
              </a:rPr>
              <a:t> el </a:t>
            </a:r>
            <a:r>
              <a:rPr lang="en-US" dirty="0" err="1" smtClean="0">
                <a:latin typeface="Georgia" pitchFamily="18" charset="0"/>
              </a:rPr>
              <a:t>uso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otro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instrumento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recuperación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Se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involucra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activamente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en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servicio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del </a:t>
            </a:r>
            <a:r>
              <a:rPr lang="en-US" dirty="0" err="1" smtClean="0">
                <a:latin typeface="Georgia" pitchFamily="18" charset="0"/>
              </a:rPr>
              <a:t>duodécimo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paso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smtClean="0">
                <a:latin typeface="Georgia" pitchFamily="18" charset="0"/>
              </a:rPr>
              <a:t>Las </a:t>
            </a:r>
            <a:r>
              <a:rPr lang="en-US" dirty="0" err="1" smtClean="0">
                <a:latin typeface="Georgia" pitchFamily="18" charset="0"/>
              </a:rPr>
              <a:t>historias</a:t>
            </a:r>
            <a:r>
              <a:rPr lang="en-US" dirty="0" smtClean="0">
                <a:latin typeface="Georgia" pitchFamily="18" charset="0"/>
              </a:rPr>
              <a:t> en la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estilo</a:t>
            </a:r>
            <a:r>
              <a:rPr lang="en-US" dirty="0" smtClean="0">
                <a:latin typeface="Georgia" pitchFamily="18" charset="0"/>
              </a:rPr>
              <a:t> legible y </a:t>
            </a:r>
            <a:r>
              <a:rPr lang="en-US" dirty="0" err="1" smtClean="0">
                <a:latin typeface="Georgia" pitchFamily="18" charset="0"/>
              </a:rPr>
              <a:t>tamaño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bolsillo</a:t>
            </a:r>
            <a:r>
              <a:rPr lang="en-US" dirty="0" smtClean="0">
                <a:latin typeface="Georgia" pitchFamily="18" charset="0"/>
              </a:rPr>
              <a:t> son </a:t>
            </a:r>
            <a:r>
              <a:rPr lang="en-US" dirty="0" err="1" smtClean="0">
                <a:latin typeface="Georgia" pitchFamily="18" charset="0"/>
              </a:rPr>
              <a:t>útiles</a:t>
            </a:r>
            <a:r>
              <a:rPr lang="en-US" dirty="0" smtClean="0">
                <a:latin typeface="Georgia" pitchFamily="18" charset="0"/>
              </a:rPr>
              <a:t> al </a:t>
            </a:r>
            <a:r>
              <a:rPr lang="en-US" dirty="0" err="1" smtClean="0">
                <a:latin typeface="Georgia" pitchFamily="18" charset="0"/>
              </a:rPr>
              <a:t>recién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llegado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Brinda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oportunidades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para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participar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en </a:t>
            </a:r>
            <a:r>
              <a:rPr lang="en-US" dirty="0" err="1" smtClean="0">
                <a:latin typeface="Georgia" pitchFamily="18" charset="0"/>
              </a:rPr>
              <a:t>medios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servicio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más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amplios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Foros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regionales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asambleas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área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¡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Animado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a leer la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revista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todos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los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meses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!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Tiene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más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conocimiento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historia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de AA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ha </a:t>
            </a:r>
            <a:r>
              <a:rPr lang="en-US" dirty="0" err="1" smtClean="0">
                <a:latin typeface="Georgia" pitchFamily="18" charset="0"/>
              </a:rPr>
              <a:t>sido</a:t>
            </a:r>
            <a:r>
              <a:rPr lang="en-US" dirty="0" smtClean="0">
                <a:latin typeface="Georgia" pitchFamily="18" charset="0"/>
              </a:rPr>
              <a:t> parte de AA de </a:t>
            </a:r>
            <a:r>
              <a:rPr lang="en-US" dirty="0" err="1" smtClean="0">
                <a:latin typeface="Georgia" pitchFamily="18" charset="0"/>
              </a:rPr>
              <a:t>nuestra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comunidad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desde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junio</a:t>
            </a:r>
            <a:r>
              <a:rPr lang="en-US" dirty="0" smtClean="0">
                <a:latin typeface="Georgia" pitchFamily="18" charset="0"/>
              </a:rPr>
              <a:t> del 1996.  </a:t>
            </a:r>
            <a:r>
              <a:rPr lang="en-US" dirty="0" err="1" smtClean="0">
                <a:latin typeface="Georgia" pitchFamily="18" charset="0"/>
              </a:rPr>
              <a:t>Aprendiendo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sobre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buena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manera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aprender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historia</a:t>
            </a:r>
            <a:r>
              <a:rPr lang="en-US" dirty="0" smtClean="0">
                <a:latin typeface="Georgia" pitchFamily="18" charset="0"/>
              </a:rPr>
              <a:t> de AA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51" y="1104900"/>
            <a:ext cx="8229600" cy="13171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Georgia" pitchFamily="18" charset="0"/>
              </a:rPr>
              <a:t>Representantes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del Distrito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8194" name="Picture 2" descr="C:\Users\Janie\AppData\Local\Microsoft\Windows\Temporary Internet Files\Content.IE5\AWU72RR5\MC90024037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7" y="3152633"/>
            <a:ext cx="4308305" cy="29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7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itchFamily="18" charset="0"/>
              </a:rPr>
              <a:t>¿</a:t>
            </a:r>
            <a:r>
              <a:rPr lang="en-US" sz="3600" dirty="0" err="1" smtClean="0">
                <a:latin typeface="Georgia" pitchFamily="18" charset="0"/>
              </a:rPr>
              <a:t>Qué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hace</a:t>
            </a:r>
            <a:r>
              <a:rPr lang="en-US" sz="3600" dirty="0" smtClean="0">
                <a:latin typeface="Georgia" pitchFamily="18" charset="0"/>
              </a:rPr>
              <a:t> el </a:t>
            </a:r>
            <a:r>
              <a:rPr lang="en-US" sz="3600" dirty="0" err="1" smtClean="0">
                <a:latin typeface="Georgia" pitchFamily="18" charset="0"/>
              </a:rPr>
              <a:t>Representante</a:t>
            </a:r>
            <a:r>
              <a:rPr lang="en-US" sz="3600" dirty="0" smtClean="0">
                <a:latin typeface="Georgia" pitchFamily="18" charset="0"/>
              </a:rPr>
              <a:t> de La </a:t>
            </a:r>
            <a:r>
              <a:rPr lang="en-US" sz="3600" dirty="0" err="1" smtClean="0">
                <a:latin typeface="Georgia" pitchFamily="18" charset="0"/>
              </a:rPr>
              <a:t>Viña</a:t>
            </a:r>
            <a:r>
              <a:rPr lang="en-US" sz="3600" dirty="0" smtClean="0">
                <a:latin typeface="Georgia" pitchFamily="18" charset="0"/>
              </a:rPr>
              <a:t> del </a:t>
            </a:r>
            <a:r>
              <a:rPr lang="en-US" sz="3600" dirty="0" smtClean="0">
                <a:solidFill>
                  <a:srgbClr val="FFFF00"/>
                </a:solidFill>
                <a:latin typeface="Georgia" pitchFamily="18" charset="0"/>
              </a:rPr>
              <a:t>Distrito</a:t>
            </a:r>
            <a:r>
              <a:rPr lang="en-US" sz="3600" dirty="0" smtClean="0">
                <a:latin typeface="Georgia" pitchFamily="18" charset="0"/>
              </a:rPr>
              <a:t>?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Georgia" pitchFamily="18" charset="0"/>
              </a:rPr>
              <a:t>Sirve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come enlace entre </a:t>
            </a:r>
            <a:r>
              <a:rPr lang="en-US" dirty="0" smtClean="0">
                <a:latin typeface="Georgia" pitchFamily="18" charset="0"/>
              </a:rPr>
              <a:t>el RLV del </a:t>
            </a:r>
            <a:r>
              <a:rPr lang="en-US" dirty="0" err="1" smtClean="0">
                <a:latin typeface="Georgia" pitchFamily="18" charset="0"/>
              </a:rPr>
              <a:t>grupo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y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estructura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servicio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Área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solidFill>
                  <a:srgbClr val="FFFF66"/>
                </a:solidFill>
                <a:latin typeface="Georgia" pitchFamily="18" charset="0"/>
              </a:rPr>
              <a:t>Anima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cada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grupo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tener</a:t>
            </a:r>
            <a:r>
              <a:rPr lang="en-US" dirty="0" smtClean="0">
                <a:latin typeface="Georgia" pitchFamily="18" charset="0"/>
              </a:rPr>
              <a:t> un </a:t>
            </a:r>
            <a:r>
              <a:rPr lang="en-US" dirty="0" err="1" smtClean="0">
                <a:latin typeface="Georgia" pitchFamily="18" charset="0"/>
              </a:rPr>
              <a:t>Representante</a:t>
            </a:r>
            <a:r>
              <a:rPr lang="en-US" dirty="0" smtClean="0">
                <a:latin typeface="Georgia" pitchFamily="18" charset="0"/>
              </a:rPr>
              <a:t> del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: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Anima a los </a:t>
            </a:r>
            <a:r>
              <a:rPr lang="en-US" dirty="0" err="1" smtClean="0">
                <a:latin typeface="Georgia" pitchFamily="18" charset="0"/>
              </a:rPr>
              <a:t>grupos</a:t>
            </a:r>
            <a:r>
              <a:rPr lang="en-US" dirty="0" smtClean="0">
                <a:latin typeface="Georgia" pitchFamily="18" charset="0"/>
              </a:rPr>
              <a:t> en el </a:t>
            </a:r>
            <a:r>
              <a:rPr lang="en-US" dirty="0" err="1" smtClean="0">
                <a:latin typeface="Georgia" pitchFamily="18" charset="0"/>
              </a:rPr>
              <a:t>distrito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eligir</a:t>
            </a:r>
            <a:r>
              <a:rPr lang="en-US" dirty="0" smtClean="0">
                <a:latin typeface="Georgia" pitchFamily="18" charset="0"/>
              </a:rPr>
              <a:t> o </a:t>
            </a:r>
            <a:r>
              <a:rPr lang="en-US" dirty="0" err="1" smtClean="0">
                <a:latin typeface="Georgia" pitchFamily="18" charset="0"/>
              </a:rPr>
              <a:t>designar</a:t>
            </a:r>
            <a:r>
              <a:rPr lang="en-US" dirty="0" smtClean="0">
                <a:latin typeface="Georgia" pitchFamily="18" charset="0"/>
              </a:rPr>
              <a:t> un RLV</a:t>
            </a:r>
          </a:p>
          <a:p>
            <a:pPr lvl="1"/>
            <a:r>
              <a:rPr lang="en-US" dirty="0" err="1" smtClean="0">
                <a:latin typeface="Georgia" pitchFamily="18" charset="0"/>
              </a:rPr>
              <a:t>Coordina</a:t>
            </a:r>
            <a:r>
              <a:rPr lang="en-US" dirty="0" smtClean="0">
                <a:latin typeface="Georgia" pitchFamily="18" charset="0"/>
              </a:rPr>
              <a:t> el </a:t>
            </a:r>
            <a:r>
              <a:rPr lang="en-US" dirty="0" err="1" smtClean="0">
                <a:latin typeface="Georgia" pitchFamily="18" charset="0"/>
              </a:rPr>
              <a:t>comité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distrito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Mantiene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contacto</a:t>
            </a:r>
            <a:r>
              <a:rPr lang="en-US" dirty="0" smtClean="0">
                <a:latin typeface="Georgia" pitchFamily="18" charset="0"/>
              </a:rPr>
              <a:t> con </a:t>
            </a:r>
            <a:r>
              <a:rPr lang="en-US" dirty="0" err="1" smtClean="0">
                <a:latin typeface="Georgia" pitchFamily="18" charset="0"/>
              </a:rPr>
              <a:t>todos</a:t>
            </a:r>
            <a:r>
              <a:rPr lang="en-US" dirty="0" smtClean="0">
                <a:latin typeface="Georgia" pitchFamily="18" charset="0"/>
              </a:rPr>
              <a:t> los RLVs en el </a:t>
            </a:r>
            <a:r>
              <a:rPr lang="en-US" dirty="0" err="1" smtClean="0">
                <a:latin typeface="Georgia" pitchFamily="18" charset="0"/>
              </a:rPr>
              <a:t>distrito</a:t>
            </a:r>
            <a:r>
              <a:rPr lang="en-US" dirty="0" smtClean="0">
                <a:latin typeface="Georgia" pitchFamily="18" charset="0"/>
              </a:rPr>
              <a:t> y </a:t>
            </a:r>
            <a:r>
              <a:rPr lang="en-US" dirty="0" err="1" smtClean="0">
                <a:latin typeface="Georgia" pitchFamily="18" charset="0"/>
              </a:rPr>
              <a:t>comparte</a:t>
            </a:r>
            <a:r>
              <a:rPr lang="en-US" dirty="0" smtClean="0">
                <a:latin typeface="Georgia" pitchFamily="18" charset="0"/>
              </a:rPr>
              <a:t> ideas con </a:t>
            </a:r>
            <a:r>
              <a:rPr lang="en-US" dirty="0" err="1" smtClean="0">
                <a:latin typeface="Georgia" pitchFamily="18" charset="0"/>
              </a:rPr>
              <a:t>ellos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Tiene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reuniones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los RLVs en el </a:t>
            </a:r>
            <a:r>
              <a:rPr lang="en-US" dirty="0" err="1" smtClean="0">
                <a:latin typeface="Georgia" pitchFamily="18" charset="0"/>
              </a:rPr>
              <a:t>distrito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smtClean="0">
                <a:latin typeface="Georgia" pitchFamily="18" charset="0"/>
              </a:rPr>
              <a:t>Se </a:t>
            </a:r>
            <a:r>
              <a:rPr lang="en-US" dirty="0" err="1" smtClean="0">
                <a:latin typeface="Georgia" pitchFamily="18" charset="0"/>
              </a:rPr>
              <a:t>cerciora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que</a:t>
            </a:r>
            <a:r>
              <a:rPr lang="en-US" dirty="0" smtClean="0">
                <a:latin typeface="Georgia" pitchFamily="18" charset="0"/>
              </a:rPr>
              <a:t> los RLVs </a:t>
            </a:r>
            <a:r>
              <a:rPr lang="en-US" dirty="0" err="1" smtClean="0">
                <a:latin typeface="Georgia" pitchFamily="18" charset="0"/>
              </a:rPr>
              <a:t>tengan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volantes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revista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y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formularios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órdenes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Mantiene</a:t>
            </a:r>
            <a:r>
              <a:rPr lang="en-US" dirty="0" smtClean="0">
                <a:latin typeface="Georgia" pitchFamily="18" charset="0"/>
              </a:rPr>
              <a:t> al </a:t>
            </a:r>
            <a:r>
              <a:rPr lang="en-US" dirty="0" err="1" smtClean="0">
                <a:latin typeface="Georgia" pitchFamily="18" charset="0"/>
              </a:rPr>
              <a:t>Coordinador(a</a:t>
            </a:r>
            <a:r>
              <a:rPr lang="en-US" dirty="0" smtClean="0">
                <a:latin typeface="Georgia" pitchFamily="18" charset="0"/>
              </a:rPr>
              <a:t>) del </a:t>
            </a:r>
            <a:r>
              <a:rPr lang="en-US" dirty="0" err="1" smtClean="0">
                <a:latin typeface="Georgia" pitchFamily="18" charset="0"/>
              </a:rPr>
              <a:t>Área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informado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sobre</a:t>
            </a:r>
            <a:r>
              <a:rPr lang="en-US" dirty="0" smtClean="0">
                <a:latin typeface="Georgia" pitchFamily="18" charset="0"/>
              </a:rPr>
              <a:t> el </a:t>
            </a:r>
            <a:r>
              <a:rPr lang="en-US" dirty="0" err="1" smtClean="0">
                <a:latin typeface="Georgia" pitchFamily="18" charset="0"/>
              </a:rPr>
              <a:t>progreso</a:t>
            </a:r>
            <a:r>
              <a:rPr lang="en-US" dirty="0" smtClean="0">
                <a:latin typeface="Georgia" pitchFamily="18" charset="0"/>
              </a:rPr>
              <a:t> en el </a:t>
            </a:r>
            <a:r>
              <a:rPr lang="en-US" dirty="0" err="1" smtClean="0">
                <a:latin typeface="Georgia" pitchFamily="18" charset="0"/>
              </a:rPr>
              <a:t>distrito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Envia</a:t>
            </a:r>
            <a:r>
              <a:rPr lang="en-US" dirty="0" smtClean="0">
                <a:latin typeface="Georgia" pitchFamily="18" charset="0"/>
              </a:rPr>
              <a:t> el </a:t>
            </a:r>
            <a:r>
              <a:rPr lang="en-US" dirty="0" err="1" smtClean="0">
                <a:latin typeface="Georgia" pitchFamily="18" charset="0"/>
              </a:rPr>
              <a:t>nombre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dirección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y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grupo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nuevo</a:t>
            </a:r>
            <a:r>
              <a:rPr lang="en-US" dirty="0" smtClean="0">
                <a:latin typeface="Georgia" pitchFamily="18" charset="0"/>
              </a:rPr>
              <a:t> RLV a </a:t>
            </a:r>
            <a:r>
              <a:rPr lang="en-US" dirty="0" err="1" smtClean="0">
                <a:latin typeface="Georgia" pitchFamily="18" charset="0"/>
              </a:rPr>
              <a:t>las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oficinas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si</a:t>
            </a:r>
            <a:r>
              <a:rPr lang="en-US" dirty="0" smtClean="0">
                <a:latin typeface="Georgia" pitchFamily="18" charset="0"/>
              </a:rPr>
              <a:t> el </a:t>
            </a:r>
            <a:r>
              <a:rPr lang="en-US" dirty="0" err="1" smtClean="0">
                <a:latin typeface="Georgia" pitchFamily="18" charset="0"/>
              </a:rPr>
              <a:t>Representante</a:t>
            </a:r>
            <a:r>
              <a:rPr lang="en-US" dirty="0" smtClean="0">
                <a:latin typeface="Georgia" pitchFamily="18" charset="0"/>
              </a:rPr>
              <a:t> no lo ha </a:t>
            </a:r>
            <a:r>
              <a:rPr lang="en-US" dirty="0" err="1" smtClean="0">
                <a:latin typeface="Georgia" pitchFamily="18" charset="0"/>
              </a:rPr>
              <a:t>hecho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Mantener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lista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actualizada</a:t>
            </a:r>
            <a:r>
              <a:rPr lang="en-US" dirty="0" smtClean="0">
                <a:latin typeface="Georgia" pitchFamily="18" charset="0"/>
              </a:rPr>
              <a:t> de los </a:t>
            </a:r>
            <a:r>
              <a:rPr lang="en-US" dirty="0" err="1" smtClean="0">
                <a:latin typeface="Georgia" pitchFamily="18" charset="0"/>
              </a:rPr>
              <a:t>RLVs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distrito</a:t>
            </a:r>
            <a:endParaRPr lang="en-US" dirty="0" smtClean="0"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14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Georgia" pitchFamily="18" charset="0"/>
              </a:rPr>
              <a:t>Sugerencias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para</a:t>
            </a:r>
            <a:r>
              <a:rPr lang="en-US" sz="3600" dirty="0" smtClean="0">
                <a:latin typeface="Georgia" pitchFamily="18" charset="0"/>
              </a:rPr>
              <a:t> el RLV del Distrito: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5084763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Visitar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a los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Grupos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(</a:t>
            </a:r>
            <a:r>
              <a:rPr lang="en-US" dirty="0" err="1" smtClean="0">
                <a:latin typeface="Georgia" pitchFamily="18" charset="0"/>
              </a:rPr>
              <a:t>usualmente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después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contactar</a:t>
            </a:r>
            <a:r>
              <a:rPr lang="en-US" dirty="0" smtClean="0">
                <a:latin typeface="Georgia" pitchFamily="18" charset="0"/>
              </a:rPr>
              <a:t> al </a:t>
            </a:r>
            <a:r>
              <a:rPr lang="en-US" dirty="0" err="1" smtClean="0">
                <a:latin typeface="Georgia" pitchFamily="18" charset="0"/>
              </a:rPr>
              <a:t>secretario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grupo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coordinador</a:t>
            </a:r>
            <a:r>
              <a:rPr lang="en-US" dirty="0" smtClean="0">
                <a:latin typeface="Georgia" pitchFamily="18" charset="0"/>
              </a:rPr>
              <a:t>)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Organizar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eventos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especiales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(Grape-a-thons, </a:t>
            </a:r>
            <a:r>
              <a:rPr lang="en-US" dirty="0" err="1" smtClean="0">
                <a:latin typeface="Georgia" pitchFamily="18" charset="0"/>
              </a:rPr>
              <a:t>talleres</a:t>
            </a:r>
            <a:r>
              <a:rPr lang="en-US" dirty="0" smtClean="0">
                <a:latin typeface="Georgia" pitchFamily="18" charset="0"/>
              </a:rPr>
              <a:t>)</a:t>
            </a:r>
          </a:p>
          <a:p>
            <a:r>
              <a:rPr lang="en-US" dirty="0" err="1" smtClean="0">
                <a:latin typeface="Georgia" pitchFamily="18" charset="0"/>
              </a:rPr>
              <a:t>Tener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exhibición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Viña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en </a:t>
            </a:r>
            <a:r>
              <a:rPr lang="en-US" dirty="0" err="1" smtClean="0">
                <a:latin typeface="Georgia" pitchFamily="18" charset="0"/>
              </a:rPr>
              <a:t>las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reuniones/eventos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distrito</a:t>
            </a:r>
            <a:endParaRPr lang="en-US" dirty="0" smtClean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C:\Users\Janie\AppData\Local\Microsoft\Windows\Temporary Internet Files\Content.IE5\FXS6KO89\MC90035923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4476750"/>
            <a:ext cx="2333624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41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Georgia" pitchFamily="18" charset="0"/>
              </a:rPr>
              <a:t>Actividades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y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Eventos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Especiales</a:t>
            </a:r>
            <a:r>
              <a:rPr lang="en-US" sz="3600" dirty="0" smtClean="0">
                <a:latin typeface="Georgia" pitchFamily="18" charset="0"/>
              </a:rPr>
              <a:t> de RLV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180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Empieza</a:t>
            </a:r>
            <a:r>
              <a:rPr lang="en-US" dirty="0" smtClean="0">
                <a:solidFill>
                  <a:srgbClr val="FFFF66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una</a:t>
            </a:r>
            <a:r>
              <a:rPr lang="en-US" dirty="0" smtClean="0">
                <a:solidFill>
                  <a:srgbClr val="FFFF66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reunión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reunión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basada</a:t>
            </a:r>
            <a:r>
              <a:rPr lang="en-US" dirty="0" smtClean="0">
                <a:latin typeface="Georgia" pitchFamily="18" charset="0"/>
              </a:rPr>
              <a:t> en El </a:t>
            </a:r>
            <a:r>
              <a:rPr lang="en-US" dirty="0" err="1" smtClean="0">
                <a:latin typeface="Georgia" pitchFamily="18" charset="0"/>
              </a:rPr>
              <a:t>Lenguaje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Corazón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Anuncia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por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medio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boletines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sitios</a:t>
            </a:r>
            <a:r>
              <a:rPr lang="en-US" dirty="0" smtClean="0">
                <a:latin typeface="Georgia" pitchFamily="18" charset="0"/>
              </a:rPr>
              <a:t> web (</a:t>
            </a:r>
            <a:r>
              <a:rPr lang="en-US" dirty="0" err="1" smtClean="0">
                <a:latin typeface="Georgia" pitchFamily="18" charset="0"/>
              </a:rPr>
              <a:t>boletines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generales</a:t>
            </a:r>
            <a:r>
              <a:rPr lang="en-US" dirty="0" smtClean="0">
                <a:latin typeface="Georgia" pitchFamily="18" charset="0"/>
              </a:rPr>
              <a:t> de AA or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)</a:t>
            </a:r>
          </a:p>
          <a:p>
            <a:pPr lvl="1"/>
            <a:r>
              <a:rPr lang="en-US" dirty="0" err="1" smtClean="0">
                <a:latin typeface="Georgia" pitchFamily="18" charset="0"/>
              </a:rPr>
              <a:t>Historias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cada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edición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nueva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libros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panfletos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archivos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Próximos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eventos</a:t>
            </a:r>
            <a:r>
              <a:rPr lang="en-US" dirty="0" smtClean="0">
                <a:latin typeface="Georgia" pitchFamily="18" charset="0"/>
              </a:rPr>
              <a:t> locales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“</a:t>
            </a:r>
            <a:r>
              <a:rPr lang="en-US" dirty="0" err="1" smtClean="0">
                <a:latin typeface="Georgia" pitchFamily="18" charset="0"/>
              </a:rPr>
              <a:t>Próximas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atracciones</a:t>
            </a:r>
            <a:r>
              <a:rPr lang="en-US" dirty="0" smtClean="0">
                <a:latin typeface="Georgia" pitchFamily="18" charset="0"/>
              </a:rPr>
              <a:t>” de </a:t>
            </a:r>
            <a:r>
              <a:rPr lang="en-US" dirty="0" err="1" smtClean="0">
                <a:latin typeface="Georgia" pitchFamily="18" charset="0"/>
              </a:rPr>
              <a:t>cada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edición</a:t>
            </a:r>
            <a:r>
              <a:rPr lang="en-US" dirty="0" smtClean="0">
                <a:latin typeface="Georgia" pitchFamily="18" charset="0"/>
              </a:rPr>
              <a:t>   </a:t>
            </a:r>
          </a:p>
          <a:p>
            <a:pPr lvl="1"/>
            <a:r>
              <a:rPr lang="en-US" dirty="0" err="1" smtClean="0">
                <a:latin typeface="Georgia" pitchFamily="18" charset="0"/>
              </a:rPr>
              <a:t>Noticias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acerca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sitio</a:t>
            </a:r>
            <a:r>
              <a:rPr lang="en-US" dirty="0" smtClean="0">
                <a:latin typeface="Georgia" pitchFamily="18" charset="0"/>
              </a:rPr>
              <a:t> web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e </a:t>
            </a:r>
            <a:r>
              <a:rPr lang="en-US" dirty="0" err="1" smtClean="0">
                <a:latin typeface="Georgia" pitchFamily="18" charset="0"/>
              </a:rPr>
              <a:t>información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nueva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Extractos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breves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historia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Temas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discusión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Citas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mes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Reimpresiones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literatura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como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lista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cotejo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las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Tradiciones</a:t>
            </a:r>
            <a:endParaRPr lang="en-US" dirty="0" smtClean="0">
              <a:latin typeface="Georgia" pitchFamily="18" charset="0"/>
            </a:endParaRPr>
          </a:p>
          <a:p>
            <a:pPr lvl="1"/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lista</a:t>
            </a:r>
            <a:r>
              <a:rPr lang="en-US" dirty="0" smtClean="0">
                <a:latin typeface="Georgia" pitchFamily="18" charset="0"/>
              </a:rPr>
              <a:t> de RLVs ‘</a:t>
            </a:r>
            <a:r>
              <a:rPr lang="en-US" dirty="0" err="1" smtClean="0">
                <a:latin typeface="Georgia" pitchFamily="18" charset="0"/>
              </a:rPr>
              <a:t>perdidos</a:t>
            </a:r>
            <a:r>
              <a:rPr lang="en-US" dirty="0" smtClean="0">
                <a:latin typeface="Georgia" pitchFamily="18" charset="0"/>
              </a:rPr>
              <a:t>’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motivar</a:t>
            </a:r>
            <a:r>
              <a:rPr lang="en-US" dirty="0" smtClean="0">
                <a:latin typeface="Georgia" pitchFamily="18" charset="0"/>
              </a:rPr>
              <a:t> a los </a:t>
            </a:r>
            <a:r>
              <a:rPr lang="en-US" dirty="0" err="1" smtClean="0">
                <a:latin typeface="Georgia" pitchFamily="18" charset="0"/>
              </a:rPr>
              <a:t>RLVs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mantener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sus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registros</a:t>
            </a:r>
            <a:r>
              <a:rPr lang="en-US" dirty="0" smtClean="0">
                <a:latin typeface="Georgia" pitchFamily="18" charset="0"/>
              </a:rPr>
              <a:t> al </a:t>
            </a:r>
            <a:r>
              <a:rPr lang="en-US" dirty="0" err="1" smtClean="0">
                <a:latin typeface="Georgia" pitchFamily="18" charset="0"/>
              </a:rPr>
              <a:t>día</a:t>
            </a:r>
            <a:endParaRPr lang="en-US" dirty="0" smtClean="0"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7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Georgia" pitchFamily="18" charset="0"/>
              </a:rPr>
              <a:t>Actividades</a:t>
            </a:r>
            <a:r>
              <a:rPr lang="en-US" sz="3600" dirty="0" smtClean="0">
                <a:latin typeface="Georgia" pitchFamily="18" charset="0"/>
              </a:rPr>
              <a:t> y </a:t>
            </a:r>
            <a:r>
              <a:rPr lang="en-US" sz="3600" dirty="0" err="1" smtClean="0">
                <a:latin typeface="Georgia" pitchFamily="18" charset="0"/>
              </a:rPr>
              <a:t>Eventos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Especiales</a:t>
            </a:r>
            <a:r>
              <a:rPr lang="en-US" sz="3600" dirty="0" smtClean="0">
                <a:latin typeface="Georgia" pitchFamily="18" charset="0"/>
              </a:rPr>
              <a:t> de RLV (</a:t>
            </a:r>
            <a:r>
              <a:rPr lang="en-US" sz="3600" dirty="0" err="1" smtClean="0">
                <a:latin typeface="Georgia" pitchFamily="18" charset="0"/>
              </a:rPr>
              <a:t>continuación</a:t>
            </a:r>
            <a:r>
              <a:rPr lang="en-US" sz="3600" dirty="0" smtClean="0">
                <a:latin typeface="Georgia" pitchFamily="18" charset="0"/>
              </a:rPr>
              <a:t>)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7672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66"/>
                </a:solidFill>
                <a:latin typeface="Georgia" pitchFamily="18" charset="0"/>
              </a:rPr>
              <a:t>Anima</a:t>
            </a:r>
            <a:r>
              <a:rPr lang="en-US" dirty="0" smtClean="0">
                <a:latin typeface="Georgia" pitchFamily="18" charset="0"/>
              </a:rPr>
              <a:t> a los </a:t>
            </a:r>
            <a:r>
              <a:rPr lang="en-US" dirty="0" err="1" smtClean="0">
                <a:latin typeface="Georgia" pitchFamily="18" charset="0"/>
              </a:rPr>
              <a:t>grupos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dar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eorgia" pitchFamily="18" charset="0"/>
              </a:rPr>
              <a:t>	</a:t>
            </a:r>
            <a:r>
              <a:rPr lang="en-US" dirty="0" err="1" smtClean="0">
                <a:latin typeface="Georgia" pitchFamily="18" charset="0"/>
              </a:rPr>
              <a:t>suscripciones</a:t>
            </a:r>
            <a:r>
              <a:rPr lang="en-US" dirty="0" smtClean="0">
                <a:latin typeface="Georgia" pitchFamily="18" charset="0"/>
              </a:rPr>
              <a:t> al </a:t>
            </a:r>
            <a:r>
              <a:rPr lang="en-US" dirty="0" err="1" smtClean="0">
                <a:latin typeface="Georgia" pitchFamily="18" charset="0"/>
              </a:rPr>
              <a:t>necesitado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Pásalo</a:t>
            </a:r>
            <a:r>
              <a:rPr lang="en-US" dirty="0" smtClean="0">
                <a:latin typeface="Georgia" pitchFamily="18" charset="0"/>
              </a:rPr>
              <a:t>: </a:t>
            </a:r>
            <a:r>
              <a:rPr lang="en-US" dirty="0" err="1" smtClean="0">
                <a:latin typeface="Georgia" pitchFamily="18" charset="0"/>
              </a:rPr>
              <a:t>comparte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ediciones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pasadas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Trabajar</a:t>
            </a:r>
            <a:r>
              <a:rPr lang="en-US" dirty="0" smtClean="0">
                <a:latin typeface="Georgia" pitchFamily="18" charset="0"/>
              </a:rPr>
              <a:t> con </a:t>
            </a:r>
            <a:r>
              <a:rPr lang="en-US" dirty="0" err="1" smtClean="0">
                <a:latin typeface="Georgia" pitchFamily="18" charset="0"/>
              </a:rPr>
              <a:t>otros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comités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servicio</a:t>
            </a:r>
            <a:r>
              <a:rPr lang="en-US" dirty="0" smtClean="0">
                <a:latin typeface="Georgia" pitchFamily="18" charset="0"/>
              </a:rPr>
              <a:t> en AA</a:t>
            </a: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Incluye</a:t>
            </a:r>
            <a:r>
              <a:rPr lang="en-US" dirty="0" smtClean="0">
                <a:latin typeface="Georgia" pitchFamily="18" charset="0"/>
              </a:rPr>
              <a:t> La </a:t>
            </a:r>
            <a:r>
              <a:rPr lang="en-US" dirty="0" err="1" smtClean="0">
                <a:latin typeface="Georgia" pitchFamily="18" charset="0"/>
              </a:rPr>
              <a:t>Viña</a:t>
            </a:r>
            <a:r>
              <a:rPr lang="en-US" dirty="0" smtClean="0">
                <a:latin typeface="Georgia" pitchFamily="18" charset="0"/>
              </a:rPr>
              <a:t> en los </a:t>
            </a:r>
            <a:r>
              <a:rPr lang="en-US" dirty="0" err="1" smtClean="0">
                <a:latin typeface="Georgia" pitchFamily="18" charset="0"/>
              </a:rPr>
              <a:t>eventos</a:t>
            </a:r>
            <a:r>
              <a:rPr lang="en-US" dirty="0" smtClean="0">
                <a:latin typeface="Georgia" pitchFamily="18" charset="0"/>
              </a:rPr>
              <a:t> de AA</a:t>
            </a:r>
          </a:p>
          <a:p>
            <a:r>
              <a:rPr lang="en-US" dirty="0" err="1" smtClean="0">
                <a:solidFill>
                  <a:srgbClr val="FFFF66"/>
                </a:solidFill>
                <a:latin typeface="Georgia" pitchFamily="18" charset="0"/>
              </a:rPr>
              <a:t>Organiza</a:t>
            </a:r>
            <a:r>
              <a:rPr lang="en-US" dirty="0" smtClean="0">
                <a:latin typeface="Georgia" pitchFamily="18" charset="0"/>
              </a:rPr>
              <a:t> un Grape-a-thon </a:t>
            </a:r>
            <a:r>
              <a:rPr lang="en-US" dirty="0" err="1" smtClean="0">
                <a:latin typeface="Georgia" pitchFamily="18" charset="0"/>
              </a:rPr>
              <a:t>u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otro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evento</a:t>
            </a:r>
            <a:r>
              <a:rPr lang="en-US" dirty="0" smtClean="0">
                <a:latin typeface="Georgia" pitchFamily="18" charset="0"/>
              </a:rPr>
              <a:t> especial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661987"/>
            <a:ext cx="1628775" cy="1804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016001"/>
            <a:ext cx="8724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eorgia" pitchFamily="18" charset="0"/>
              </a:rPr>
              <a:t>¿</a:t>
            </a:r>
            <a:r>
              <a:rPr lang="en-US" sz="4000" dirty="0" err="1" smtClean="0">
                <a:latin typeface="Georgia" pitchFamily="18" charset="0"/>
              </a:rPr>
              <a:t>Tiene</a:t>
            </a:r>
            <a:r>
              <a:rPr lang="en-US" sz="4000" dirty="0" smtClean="0">
                <a:latin typeface="Georgia" pitchFamily="18" charset="0"/>
              </a:rPr>
              <a:t> </a:t>
            </a:r>
            <a:r>
              <a:rPr lang="en-US" sz="4000" dirty="0" err="1" smtClean="0">
                <a:latin typeface="Georgia" pitchFamily="18" charset="0"/>
              </a:rPr>
              <a:t>alguna</a:t>
            </a:r>
            <a:r>
              <a:rPr lang="en-US" sz="4000" dirty="0" smtClean="0">
                <a:latin typeface="Georgia" pitchFamily="18" charset="0"/>
              </a:rPr>
              <a:t> </a:t>
            </a:r>
            <a:r>
              <a:rPr lang="en-US" sz="4000" dirty="0" err="1" smtClean="0">
                <a:latin typeface="Georgia" pitchFamily="18" charset="0"/>
              </a:rPr>
              <a:t>pregunta</a:t>
            </a:r>
            <a:r>
              <a:rPr lang="en-US" sz="4000" dirty="0" smtClean="0">
                <a:latin typeface="Georgia" pitchFamily="18" charset="0"/>
              </a:rPr>
              <a:t>?</a:t>
            </a:r>
          </a:p>
          <a:p>
            <a:r>
              <a:rPr lang="en-US" sz="4000" dirty="0" smtClean="0">
                <a:latin typeface="Georgia" pitchFamily="18" charset="0"/>
              </a:rPr>
              <a:t>   </a:t>
            </a:r>
            <a:r>
              <a:rPr lang="en-US" sz="4000" dirty="0" err="1" smtClean="0">
                <a:latin typeface="Georgia" pitchFamily="18" charset="0"/>
              </a:rPr>
              <a:t>Puede</a:t>
            </a:r>
            <a:r>
              <a:rPr lang="en-US" sz="4000" dirty="0" smtClean="0">
                <a:latin typeface="Georgia" pitchFamily="18" charset="0"/>
              </a:rPr>
              <a:t> </a:t>
            </a:r>
            <a:r>
              <a:rPr lang="en-US" sz="4000" dirty="0" err="1" smtClean="0">
                <a:latin typeface="Georgia" pitchFamily="18" charset="0"/>
              </a:rPr>
              <a:t>comunicarse</a:t>
            </a:r>
            <a:r>
              <a:rPr lang="en-US" sz="4000" dirty="0" smtClean="0">
                <a:latin typeface="Georgia" pitchFamily="18" charset="0"/>
              </a:rPr>
              <a:t> con </a:t>
            </a:r>
            <a:r>
              <a:rPr lang="en-US" sz="4000" dirty="0" err="1" smtClean="0">
                <a:latin typeface="Georgia" pitchFamily="18" charset="0"/>
              </a:rPr>
              <a:t>nosotros</a:t>
            </a:r>
            <a:r>
              <a:rPr lang="en-US" sz="4000" dirty="0" smtClean="0">
                <a:latin typeface="Georgia" pitchFamily="18" charset="0"/>
              </a:rPr>
              <a:t> a</a:t>
            </a:r>
          </a:p>
          <a:p>
            <a:endParaRPr lang="en-US" sz="4000" dirty="0" smtClean="0">
              <a:latin typeface="Georgia" pitchFamily="18" charset="0"/>
            </a:endParaRPr>
          </a:p>
          <a:p>
            <a:r>
              <a:rPr lang="en-US" sz="4000" dirty="0" smtClean="0">
                <a:latin typeface="Georgia" pitchFamily="18" charset="0"/>
              </a:rPr>
              <a:t>           </a:t>
            </a:r>
            <a:r>
              <a:rPr lang="en-US" sz="4000" dirty="0" smtClean="0">
                <a:latin typeface="Georgia" pitchFamily="18" charset="0"/>
                <a:hlinkClick r:id="rId3"/>
              </a:rPr>
              <a:t>grapevine@aageorgia.org</a:t>
            </a:r>
            <a:endParaRPr lang="en-US" sz="4000" dirty="0" smtClean="0">
              <a:latin typeface="Georgia" pitchFamily="18" charset="0"/>
            </a:endParaRPr>
          </a:p>
          <a:p>
            <a:endParaRPr lang="en-US" sz="4000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Grape-a-thons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1700"/>
            <a:ext cx="8229600" cy="52244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¿</a:t>
            </a:r>
            <a:r>
              <a:rPr lang="en-US" dirty="0" err="1" smtClean="0">
                <a:latin typeface="Georgia" pitchFamily="18" charset="0"/>
              </a:rPr>
              <a:t>Qué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es</a:t>
            </a:r>
            <a:r>
              <a:rPr lang="en-US" dirty="0" smtClean="0">
                <a:latin typeface="Georgia" pitchFamily="18" charset="0"/>
              </a:rPr>
              <a:t> un Grape-a-thon?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Un </a:t>
            </a:r>
            <a:r>
              <a:rPr lang="en-US" dirty="0" err="1" smtClean="0">
                <a:latin typeface="Georgia" pitchFamily="18" charset="0"/>
              </a:rPr>
              <a:t>día</a:t>
            </a:r>
            <a:r>
              <a:rPr lang="en-US" dirty="0" smtClean="0">
                <a:latin typeface="Georgia" pitchFamily="18" charset="0"/>
              </a:rPr>
              <a:t> en el </a:t>
            </a:r>
            <a:r>
              <a:rPr lang="en-US" dirty="0" err="1" smtClean="0">
                <a:latin typeface="Georgia" pitchFamily="18" charset="0"/>
              </a:rPr>
              <a:t>que</a:t>
            </a:r>
            <a:r>
              <a:rPr lang="en-US" dirty="0" smtClean="0">
                <a:latin typeface="Georgia" pitchFamily="18" charset="0"/>
              </a:rPr>
              <a:t> se </a:t>
            </a:r>
            <a:r>
              <a:rPr lang="en-US" dirty="0" err="1" smtClean="0">
                <a:latin typeface="Georgia" pitchFamily="18" charset="0"/>
              </a:rPr>
              <a:t>llevan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cabo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serie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discusiones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basadas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en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artículos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Viña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que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cubre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smtClean="0">
                <a:latin typeface="Georgia" pitchFamily="18" charset="0"/>
              </a:rPr>
              <a:t>Los </a:t>
            </a:r>
            <a:r>
              <a:rPr lang="en-US" dirty="0" err="1" smtClean="0">
                <a:latin typeface="Georgia" pitchFamily="18" charset="0"/>
              </a:rPr>
              <a:t>Pasos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err="1" smtClean="0">
                <a:latin typeface="Georgia" pitchFamily="18" charset="0"/>
              </a:rPr>
              <a:t>Tradiciones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err="1" smtClean="0">
                <a:latin typeface="Georgia" pitchFamily="18" charset="0"/>
              </a:rPr>
              <a:t>Conceptos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err="1" smtClean="0">
                <a:latin typeface="Georgia" pitchFamily="18" charset="0"/>
              </a:rPr>
              <a:t>Problemas</a:t>
            </a:r>
            <a:r>
              <a:rPr lang="en-US" dirty="0" smtClean="0">
                <a:latin typeface="Georgia" pitchFamily="18" charset="0"/>
              </a:rPr>
              <a:t> en los </a:t>
            </a:r>
            <a:r>
              <a:rPr lang="en-US" dirty="0" err="1" smtClean="0">
                <a:latin typeface="Georgia" pitchFamily="18" charset="0"/>
              </a:rPr>
              <a:t>grupos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err="1" smtClean="0">
                <a:latin typeface="Georgia" pitchFamily="18" charset="0"/>
              </a:rPr>
              <a:t>Espiritualidad</a:t>
            </a:r>
            <a:endParaRPr lang="en-US" dirty="0" smtClean="0">
              <a:latin typeface="Georgia" pitchFamily="18" charset="0"/>
            </a:endParaRPr>
          </a:p>
          <a:p>
            <a:pPr lvl="2"/>
            <a:r>
              <a:rPr lang="en-US" dirty="0" err="1" smtClean="0">
                <a:latin typeface="Georgia" pitchFamily="18" charset="0"/>
              </a:rPr>
              <a:t>Otros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temas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interés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</a:t>
            </a:r>
            <a:r>
              <a:rPr lang="en-US" dirty="0" smtClean="0">
                <a:latin typeface="Georgia" pitchFamily="18" charset="0"/>
              </a:rPr>
              <a:t> los </a:t>
            </a:r>
            <a:r>
              <a:rPr lang="en-US" dirty="0" err="1" smtClean="0">
                <a:latin typeface="Georgia" pitchFamily="18" charset="0"/>
              </a:rPr>
              <a:t>miembros</a:t>
            </a:r>
            <a:r>
              <a:rPr lang="en-US" dirty="0" smtClean="0">
                <a:latin typeface="Georgia" pitchFamily="18" charset="0"/>
              </a:rPr>
              <a:t> de AA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Picture 2" descr="C:\Users\Janie\AppData\Local\Microsoft\Windows\Temporary Internet Files\Content.IE5\FXS6KO89\MC90028047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2705100"/>
            <a:ext cx="3187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8569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Página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1130300"/>
            <a:ext cx="8229600" cy="5461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Grape-a-thons </a:t>
            </a:r>
            <a:r>
              <a:rPr lang="en-US" dirty="0" err="1" smtClean="0">
                <a:latin typeface="Georgia" pitchFamily="18" charset="0"/>
              </a:rPr>
              <a:t>también</a:t>
            </a:r>
            <a:r>
              <a:rPr lang="en-US" dirty="0" smtClean="0">
                <a:latin typeface="Georgia" pitchFamily="18" charset="0"/>
              </a:rPr>
              <a:t>…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1736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eorgia" pitchFamily="18" charset="0"/>
              </a:rPr>
              <a:t>¡</a:t>
            </a:r>
            <a:r>
              <a:rPr lang="en-US" dirty="0" err="1" smtClean="0">
                <a:latin typeface="Georgia" pitchFamily="18" charset="0"/>
              </a:rPr>
              <a:t>Tienen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comida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y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compañerismo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!</a:t>
            </a:r>
          </a:p>
          <a:p>
            <a:r>
              <a:rPr lang="en-US" dirty="0" err="1" smtClean="0">
                <a:latin typeface="Georgia" pitchFamily="18" charset="0"/>
              </a:rPr>
              <a:t>Incluyen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obras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que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invitan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participación</a:t>
            </a:r>
            <a:r>
              <a:rPr lang="en-US" dirty="0" smtClean="0">
                <a:latin typeface="Georgia" pitchFamily="18" charset="0"/>
              </a:rPr>
              <a:t> (</a:t>
            </a:r>
            <a:r>
              <a:rPr lang="en-US" dirty="0" err="1" smtClean="0">
                <a:latin typeface="Georgia" pitchFamily="18" charset="0"/>
              </a:rPr>
              <a:t>vaya</a:t>
            </a:r>
            <a:r>
              <a:rPr lang="en-US" dirty="0" smtClean="0">
                <a:latin typeface="Georgia" pitchFamily="18" charset="0"/>
              </a:rPr>
              <a:t> al </a:t>
            </a:r>
            <a:r>
              <a:rPr lang="en-US" dirty="0" err="1" smtClean="0">
                <a:latin typeface="Georgia" pitchFamily="18" charset="0"/>
              </a:rPr>
              <a:t>sitio</a:t>
            </a:r>
            <a:r>
              <a:rPr lang="en-US" dirty="0" smtClean="0">
                <a:latin typeface="Georgia" pitchFamily="18" charset="0"/>
              </a:rPr>
              <a:t> web)</a:t>
            </a:r>
          </a:p>
          <a:p>
            <a:r>
              <a:rPr lang="en-US" dirty="0" err="1" smtClean="0">
                <a:latin typeface="Georgia" pitchFamily="18" charset="0"/>
              </a:rPr>
              <a:t>Tienen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mesa de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exhibición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de la </a:t>
            </a:r>
            <a:r>
              <a:rPr lang="en-US" dirty="0" err="1" smtClean="0">
                <a:latin typeface="Georgia" pitchFamily="18" charset="0"/>
              </a:rPr>
              <a:t>historia</a:t>
            </a:r>
            <a:r>
              <a:rPr lang="en-US" dirty="0" smtClean="0">
                <a:latin typeface="Georgia" pitchFamily="18" charset="0"/>
              </a:rPr>
              <a:t> de AA/La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latin typeface="Georgia" pitchFamily="18" charset="0"/>
              </a:rPr>
              <a:t>Invitan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los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Representantes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Viña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del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Área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participar</a:t>
            </a:r>
            <a:r>
              <a:rPr lang="en-US" dirty="0" smtClean="0">
                <a:latin typeface="Georgia" pitchFamily="18" charset="0"/>
              </a:rPr>
              <a:t>, vender </a:t>
            </a:r>
            <a:r>
              <a:rPr lang="en-US" dirty="0" err="1" smtClean="0">
                <a:latin typeface="Georgia" pitchFamily="18" charset="0"/>
              </a:rPr>
              <a:t>materiales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y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ayudar</a:t>
            </a:r>
            <a:r>
              <a:rPr lang="en-US" dirty="0" smtClean="0">
                <a:latin typeface="Georgia" pitchFamily="18" charset="0"/>
              </a:rPr>
              <a:t> a </a:t>
            </a:r>
            <a:r>
              <a:rPr lang="en-US" dirty="0" err="1" smtClean="0">
                <a:latin typeface="Georgia" pitchFamily="18" charset="0"/>
              </a:rPr>
              <a:t>planificar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latin typeface="Georgia" pitchFamily="18" charset="0"/>
              </a:rPr>
              <a:t>Tienen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juegos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de “trivia” de La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Viña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con </a:t>
            </a:r>
            <a:r>
              <a:rPr lang="en-US" dirty="0" err="1" smtClean="0">
                <a:latin typeface="Georgia" pitchFamily="18" charset="0"/>
              </a:rPr>
              <a:t>premios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latin typeface="Georgia" pitchFamily="18" charset="0"/>
              </a:rPr>
              <a:t>Fomenta</a:t>
            </a:r>
            <a:r>
              <a:rPr lang="en-US" dirty="0" smtClean="0">
                <a:latin typeface="Georgia" pitchFamily="18" charset="0"/>
              </a:rPr>
              <a:t> el </a:t>
            </a:r>
            <a:r>
              <a:rPr lang="en-US" dirty="0" err="1" smtClean="0">
                <a:latin typeface="Georgia" pitchFamily="18" charset="0"/>
              </a:rPr>
              <a:t>uso</a:t>
            </a:r>
            <a:r>
              <a:rPr lang="en-US" dirty="0" smtClean="0">
                <a:latin typeface="Georgia" pitchFamily="18" charset="0"/>
              </a:rPr>
              <a:t> de </a:t>
            </a:r>
            <a:r>
              <a:rPr lang="en-US" dirty="0" err="1" smtClean="0">
                <a:latin typeface="Georgia" pitchFamily="18" charset="0"/>
              </a:rPr>
              <a:t>disfraces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ropa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púrpura</a:t>
            </a:r>
            <a:endParaRPr lang="en-US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5066"/>
          </a:xfrm>
        </p:spPr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Bienvenido</a:t>
            </a:r>
            <a:r>
              <a:rPr lang="en-US" dirty="0" smtClean="0">
                <a:latin typeface="Georgia" pitchFamily="18" charset="0"/>
              </a:rPr>
              <a:t> a La </a:t>
            </a:r>
            <a:r>
              <a:rPr lang="en-US" dirty="0" err="1" smtClean="0">
                <a:latin typeface="Georgia" pitchFamily="18" charset="0"/>
              </a:rPr>
              <a:t>Viña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1025066"/>
            <a:ext cx="8229600" cy="5426534"/>
          </a:xfrm>
        </p:spPr>
      </p:pic>
      <p:sp>
        <p:nvSpPr>
          <p:cNvPr id="9" name="Down Arrow 8"/>
          <p:cNvSpPr/>
          <p:nvPr/>
        </p:nvSpPr>
        <p:spPr>
          <a:xfrm rot="2247926">
            <a:off x="2660495" y="646866"/>
            <a:ext cx="434396" cy="22134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67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itchFamily="18" charset="0"/>
              </a:rPr>
              <a:t>Para Leer </a:t>
            </a:r>
            <a:r>
              <a:rPr lang="en-US" sz="3600" dirty="0" err="1" smtClean="0">
                <a:latin typeface="Georgia" pitchFamily="18" charset="0"/>
              </a:rPr>
              <a:t>Más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Haga</a:t>
            </a:r>
            <a:r>
              <a:rPr lang="en-US" sz="3600" dirty="0" smtClean="0">
                <a:latin typeface="Georgia" pitchFamily="18" charset="0"/>
              </a:rPr>
              <a:t> Click </a:t>
            </a:r>
            <a:r>
              <a:rPr lang="en-US" sz="3600" dirty="0" err="1" smtClean="0">
                <a:latin typeface="Georgia" pitchFamily="18" charset="0"/>
              </a:rPr>
              <a:t>Aquí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300" r="-8300"/>
          <a:stretch>
            <a:fillRect/>
          </a:stretch>
        </p:blipFill>
        <p:spPr>
          <a:xfrm>
            <a:off x="457200" y="902670"/>
            <a:ext cx="8229600" cy="5510830"/>
          </a:xfrm>
        </p:spPr>
      </p:pic>
      <p:sp>
        <p:nvSpPr>
          <p:cNvPr id="8" name="Down Arrow 7"/>
          <p:cNvSpPr/>
          <p:nvPr/>
        </p:nvSpPr>
        <p:spPr>
          <a:xfrm rot="1587744">
            <a:off x="2972864" y="713405"/>
            <a:ext cx="397736" cy="34627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80008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</TotalTime>
  <Words>1426</Words>
  <Application>Microsoft Macintosh PowerPoint</Application>
  <PresentationFormat>On-screen Show (4:3)</PresentationFormat>
  <Paragraphs>277</Paragraphs>
  <Slides>70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1_Office Theme</vt:lpstr>
      <vt:lpstr> </vt:lpstr>
      <vt:lpstr>Traductora</vt:lpstr>
      <vt:lpstr>En esta sesión vamos a:</vt:lpstr>
      <vt:lpstr>       www.aagrapevine.org </vt:lpstr>
      <vt:lpstr>Página de Inicio de La Viña</vt:lpstr>
      <vt:lpstr>Sección de La Viña</vt:lpstr>
      <vt:lpstr>Página de La Viña</vt:lpstr>
      <vt:lpstr>Bienvenido a La Viña</vt:lpstr>
      <vt:lpstr>Para Leer Más Haga Click Aquí</vt:lpstr>
      <vt:lpstr>Noticias desde La Viña</vt:lpstr>
      <vt:lpstr>La Esquina del RLV</vt:lpstr>
      <vt:lpstr>Noticias desde La Viña</vt:lpstr>
      <vt:lpstr>Manual del RLV</vt:lpstr>
      <vt:lpstr>Manual del RLV</vt:lpstr>
      <vt:lpstr>Preguntas Más Frecuentes del RLV</vt:lpstr>
      <vt:lpstr>Preguntas Más Frecuentes  Acerca del RLV</vt:lpstr>
      <vt:lpstr>Formulario para Registrarse</vt:lpstr>
      <vt:lpstr>Registro o Cambio de Dirección</vt:lpstr>
      <vt:lpstr>Recibirá…</vt:lpstr>
      <vt:lpstr>La Viña Hoy</vt:lpstr>
      <vt:lpstr>La Viña Hoy</vt:lpstr>
      <vt:lpstr>Forma para Pedir Materiales</vt:lpstr>
      <vt:lpstr>Forma para Pedir Materiales</vt:lpstr>
      <vt:lpstr>Cuenta de Subscripciones</vt:lpstr>
      <vt:lpstr>Cuenta de Subscripciones</vt:lpstr>
      <vt:lpstr>Doce Maneras de Usar La Viña</vt:lpstr>
      <vt:lpstr>Doce Maneras de Usar La Viña</vt:lpstr>
      <vt:lpstr>Historia de LV</vt:lpstr>
      <vt:lpstr>Historia de LV</vt:lpstr>
      <vt:lpstr>Pautas para Escribir</vt:lpstr>
      <vt:lpstr>Pautas para Escribir</vt:lpstr>
      <vt:lpstr>Política Editorial</vt:lpstr>
      <vt:lpstr>Política Editorial</vt:lpstr>
      <vt:lpstr>Marcapaginas Cita Semanal</vt:lpstr>
      <vt:lpstr>Marcapaginas Cita Semanal</vt:lpstr>
      <vt:lpstr>Información Sobre la Edición Actual</vt:lpstr>
      <vt:lpstr>Lea Más de Esta Edición Aquí</vt:lpstr>
      <vt:lpstr>Indice</vt:lpstr>
      <vt:lpstr>Cita Semanal Con La Viña</vt:lpstr>
      <vt:lpstr>Registrese para recibir la Cita Semanal Con La Viña</vt:lpstr>
      <vt:lpstr>¡Suscríbase A La Viña!</vt:lpstr>
      <vt:lpstr>Los Temas de la Revista</vt:lpstr>
      <vt:lpstr>Lea o Escuhe una Historia Gratuita de La Viña</vt:lpstr>
      <vt:lpstr>Comprar Mercancía de La Viña</vt:lpstr>
      <vt:lpstr>Calendario de Eventos</vt:lpstr>
      <vt:lpstr>Guía para Publicar Actividades</vt:lpstr>
      <vt:lpstr>Guía para Publicar Actividades y Eventos</vt:lpstr>
      <vt:lpstr>Someter Evento Aquí</vt:lpstr>
      <vt:lpstr>Someter Evento Aquí</vt:lpstr>
      <vt:lpstr>Ver Calendario de Eventos</vt:lpstr>
      <vt:lpstr>Ver Calendario de Eventos</vt:lpstr>
      <vt:lpstr>Subir Su Historial o Sus Fotos </vt:lpstr>
      <vt:lpstr>El Formulario para Subir Colaboraciones</vt:lpstr>
      <vt:lpstr>Enviar a La Viña</vt:lpstr>
      <vt:lpstr>Guía para Contribuciones</vt:lpstr>
      <vt:lpstr>Guía para Contribuciones</vt:lpstr>
      <vt:lpstr>¿Qué Hace el Representante de La Viña (RLV) del Grupo?</vt:lpstr>
      <vt:lpstr>RLV también…</vt:lpstr>
      <vt:lpstr>Sugerencias para los RLVs</vt:lpstr>
      <vt:lpstr>II.   Formas de anunciar la nueva edición</vt:lpstr>
      <vt:lpstr>III.  Anime a miembros a suscribirse</vt:lpstr>
      <vt:lpstr>¿Porqué debería ser Representante de La Viña?</vt:lpstr>
      <vt:lpstr>Representantes de La Viña del Distrito</vt:lpstr>
      <vt:lpstr>¿Qué hace el Representante de La Viña del Distrito?</vt:lpstr>
      <vt:lpstr>Sugerencias para el RLV del Distrito:</vt:lpstr>
      <vt:lpstr>Actividades y Eventos Especiales de RLV</vt:lpstr>
      <vt:lpstr>Actividades y Eventos Especiales de RLV (continuación)</vt:lpstr>
      <vt:lpstr>PowerPoint Presentation</vt:lpstr>
      <vt:lpstr>Grape-a-thons</vt:lpstr>
      <vt:lpstr>Grape-a-thons también…</vt:lpstr>
    </vt:vector>
  </TitlesOfParts>
  <Manager/>
  <Company>joan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JOAN MCNAMARA</dc:creator>
  <cp:keywords/>
  <dc:description/>
  <cp:lastModifiedBy>Andrew Nevelos</cp:lastModifiedBy>
  <cp:revision>343</cp:revision>
  <dcterms:created xsi:type="dcterms:W3CDTF">2013-12-29T17:15:18Z</dcterms:created>
  <dcterms:modified xsi:type="dcterms:W3CDTF">2014-01-07T16:17:40Z</dcterms:modified>
  <cp:category/>
</cp:coreProperties>
</file>